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7" r:id="rId3"/>
    <p:sldId id="262" r:id="rId4"/>
    <p:sldId id="263" r:id="rId5"/>
    <p:sldId id="264" r:id="rId6"/>
    <p:sldId id="265" r:id="rId7"/>
    <p:sldId id="270" r:id="rId8"/>
    <p:sldId id="274" r:id="rId9"/>
    <p:sldId id="271" r:id="rId10"/>
    <p:sldId id="275" r:id="rId11"/>
    <p:sldId id="276" r:id="rId12"/>
    <p:sldId id="272" r:id="rId13"/>
    <p:sldId id="277" r:id="rId14"/>
    <p:sldId id="273" r:id="rId15"/>
    <p:sldId id="261" r:id="rId16"/>
    <p:sldId id="259" r:id="rId17"/>
    <p:sldId id="281" r:id="rId18"/>
    <p:sldId id="267" r:id="rId19"/>
    <p:sldId id="269" r:id="rId20"/>
    <p:sldId id="268" r:id="rId21"/>
    <p:sldId id="266" r:id="rId22"/>
    <p:sldId id="260"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17" autoAdjust="0"/>
  </p:normalViewPr>
  <p:slideViewPr>
    <p:cSldViewPr>
      <p:cViewPr varScale="1">
        <p:scale>
          <a:sx n="70" d="100"/>
          <a:sy n="70" d="100"/>
        </p:scale>
        <p:origin x="-102"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346B84-B344-4EFE-98CB-B42A6B3A932A}" type="datetimeFigureOut">
              <a:rPr lang="ru-RU" smtClean="0"/>
              <a:pPr/>
              <a:t>27.08.2020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57C9D7-6356-4F4C-B531-217CE7690BE0}"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057C9D7-6356-4F4C-B531-217CE7690BE0}" type="slidenum">
              <a:rPr lang="ru-RU" smtClean="0"/>
              <a:pPr/>
              <a:t>13</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b="1" dirty="0" smtClean="0"/>
              <a:t>Замінено пошкоджені електричні конфорки,</a:t>
            </a:r>
            <a:r>
              <a:rPr lang="uk-UA" b="1" baseline="0" dirty="0" smtClean="0"/>
              <a:t> з метою попередження травматизму</a:t>
            </a:r>
            <a:endParaRPr lang="ru-RU" b="1" dirty="0"/>
          </a:p>
        </p:txBody>
      </p:sp>
      <p:sp>
        <p:nvSpPr>
          <p:cNvPr id="4" name="Номер слайда 3"/>
          <p:cNvSpPr>
            <a:spLocks noGrp="1"/>
          </p:cNvSpPr>
          <p:nvPr>
            <p:ph type="sldNum" sz="quarter" idx="10"/>
          </p:nvPr>
        </p:nvSpPr>
        <p:spPr/>
        <p:txBody>
          <a:bodyPr/>
          <a:lstStyle/>
          <a:p>
            <a:fld id="{F057C9D7-6356-4F4C-B531-217CE7690BE0}" type="slidenum">
              <a:rPr lang="ru-RU" smtClean="0"/>
              <a:pPr/>
              <a:t>17</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b="1" dirty="0" smtClean="0"/>
              <a:t>Ремонт покрівлі здійснено за кошти міста</a:t>
            </a:r>
            <a:endParaRPr lang="ru-RU" b="1" dirty="0"/>
          </a:p>
        </p:txBody>
      </p:sp>
      <p:sp>
        <p:nvSpPr>
          <p:cNvPr id="4" name="Номер слайда 3"/>
          <p:cNvSpPr>
            <a:spLocks noGrp="1"/>
          </p:cNvSpPr>
          <p:nvPr>
            <p:ph type="sldNum" sz="quarter" idx="10"/>
          </p:nvPr>
        </p:nvSpPr>
        <p:spPr/>
        <p:txBody>
          <a:bodyPr/>
          <a:lstStyle/>
          <a:p>
            <a:fld id="{F057C9D7-6356-4F4C-B531-217CE7690BE0}" type="slidenum">
              <a:rPr lang="ru-RU" smtClean="0"/>
              <a:pPr/>
              <a:t>18</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b="1" dirty="0" smtClean="0"/>
              <a:t>Проведено</a:t>
            </a:r>
            <a:r>
              <a:rPr lang="uk-UA" b="1" baseline="0" dirty="0" smtClean="0"/>
              <a:t> р</a:t>
            </a:r>
            <a:r>
              <a:rPr lang="uk-UA" b="1" dirty="0" smtClean="0"/>
              <a:t>емонт сходин групи № 2</a:t>
            </a:r>
            <a:endParaRPr lang="ru-RU" b="1" dirty="0"/>
          </a:p>
        </p:txBody>
      </p:sp>
      <p:sp>
        <p:nvSpPr>
          <p:cNvPr id="4" name="Номер слайда 3"/>
          <p:cNvSpPr>
            <a:spLocks noGrp="1"/>
          </p:cNvSpPr>
          <p:nvPr>
            <p:ph type="sldNum" sz="quarter" idx="10"/>
          </p:nvPr>
        </p:nvSpPr>
        <p:spPr/>
        <p:txBody>
          <a:bodyPr/>
          <a:lstStyle/>
          <a:p>
            <a:fld id="{F057C9D7-6356-4F4C-B531-217CE7690BE0}" type="slidenum">
              <a:rPr lang="ru-RU" smtClean="0"/>
              <a:pPr/>
              <a:t>19</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b="1" dirty="0" smtClean="0"/>
              <a:t>Проведено ремонтні</a:t>
            </a:r>
            <a:r>
              <a:rPr lang="uk-UA" b="1" baseline="0" dirty="0" smtClean="0"/>
              <a:t> роботи теплових мереж</a:t>
            </a:r>
            <a:endParaRPr lang="ru-RU" b="1" dirty="0"/>
          </a:p>
        </p:txBody>
      </p:sp>
      <p:sp>
        <p:nvSpPr>
          <p:cNvPr id="4" name="Номер слайда 3"/>
          <p:cNvSpPr>
            <a:spLocks noGrp="1"/>
          </p:cNvSpPr>
          <p:nvPr>
            <p:ph type="sldNum" sz="quarter" idx="10"/>
          </p:nvPr>
        </p:nvSpPr>
        <p:spPr/>
        <p:txBody>
          <a:bodyPr/>
          <a:lstStyle/>
          <a:p>
            <a:fld id="{F057C9D7-6356-4F4C-B531-217CE7690BE0}" type="slidenum">
              <a:rPr lang="ru-RU" smtClean="0"/>
              <a:pPr/>
              <a:t>20</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b="1" dirty="0" smtClean="0"/>
              <a:t>Здійснено косметична</a:t>
            </a:r>
            <a:r>
              <a:rPr lang="uk-UA" b="1" baseline="0" dirty="0" smtClean="0"/>
              <a:t> обрізка дерев</a:t>
            </a:r>
            <a:endParaRPr lang="ru-RU" b="1" dirty="0"/>
          </a:p>
        </p:txBody>
      </p:sp>
      <p:sp>
        <p:nvSpPr>
          <p:cNvPr id="4" name="Номер слайда 3"/>
          <p:cNvSpPr>
            <a:spLocks noGrp="1"/>
          </p:cNvSpPr>
          <p:nvPr>
            <p:ph type="sldNum" sz="quarter" idx="10"/>
          </p:nvPr>
        </p:nvSpPr>
        <p:spPr/>
        <p:txBody>
          <a:bodyPr/>
          <a:lstStyle/>
          <a:p>
            <a:fld id="{F057C9D7-6356-4F4C-B531-217CE7690BE0}" type="slidenum">
              <a:rPr lang="ru-RU" smtClean="0"/>
              <a:pPr/>
              <a:t>21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Скругленный прямоугольник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Заголовок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smtClean="0"/>
              <a:t>Образец заголовка</a:t>
            </a:r>
            <a:endParaRPr kumimoji="0" lang="en-US"/>
          </a:p>
        </p:txBody>
      </p:sp>
      <p:sp>
        <p:nvSpPr>
          <p:cNvPr id="20" name="Подзаголовок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9" name="Дата 18"/>
          <p:cNvSpPr>
            <a:spLocks noGrp="1"/>
          </p:cNvSpPr>
          <p:nvPr>
            <p:ph type="dt" sz="half" idx="10"/>
          </p:nvPr>
        </p:nvSpPr>
        <p:spPr/>
        <p:txBody>
          <a:bodyPr/>
          <a:lstStyle>
            <a:extLst/>
          </a:lstStyle>
          <a:p>
            <a:fld id="{5B509FE2-52E8-4615-8122-7A0FC76F21D3}" type="datetimeFigureOut">
              <a:rPr lang="ru-RU" smtClean="0"/>
              <a:pPr/>
              <a:t>27.08.2020</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11" name="Номер слайда 10"/>
          <p:cNvSpPr>
            <a:spLocks noGrp="1"/>
          </p:cNvSpPr>
          <p:nvPr>
            <p:ph type="sldNum" sz="quarter" idx="12"/>
          </p:nvPr>
        </p:nvSpPr>
        <p:spPr/>
        <p:txBody>
          <a:bodyPr/>
          <a:lstStyle>
            <a:extLst/>
          </a:lstStyle>
          <a:p>
            <a:fld id="{6E2774DB-761C-4F8D-93D5-31B497864B93}"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02920" y="530352"/>
            <a:ext cx="8183880" cy="4187952"/>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509FE2-52E8-4615-8122-7A0FC76F21D3}" type="datetimeFigureOut">
              <a:rPr lang="ru-RU" smtClean="0"/>
              <a:pPr/>
              <a:t>27.08.2020</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6E2774DB-761C-4F8D-93D5-31B497864B93}"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533404"/>
            <a:ext cx="1981200" cy="5257799"/>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533400" y="533402"/>
            <a:ext cx="5943600" cy="525780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509FE2-52E8-4615-8122-7A0FC76F21D3}" type="datetimeFigureOut">
              <a:rPr lang="ru-RU" smtClean="0"/>
              <a:pPr/>
              <a:t>27.08.2020</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6E2774DB-761C-4F8D-93D5-31B497864B93}"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a:xfrm>
            <a:off x="502920" y="530352"/>
            <a:ext cx="8183880" cy="4187952"/>
          </a:xfrm>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5B509FE2-52E8-4615-8122-7A0FC76F21D3}" type="datetimeFigureOut">
              <a:rPr lang="ru-RU" smtClean="0"/>
              <a:pPr/>
              <a:t>27.08.2020</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6E2774DB-761C-4F8D-93D5-31B497864B93}"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Скругленный прямоугольник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5B509FE2-52E8-4615-8122-7A0FC76F21D3}" type="datetimeFigureOut">
              <a:rPr lang="ru-RU" smtClean="0"/>
              <a:pPr/>
              <a:t>27.08.2020</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6E2774DB-761C-4F8D-93D5-31B497864B93}"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509FE2-52E8-4615-8122-7A0FC76F21D3}" type="datetimeFigureOut">
              <a:rPr lang="ru-RU" smtClean="0"/>
              <a:pPr/>
              <a:t>27.08.2020</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6E2774DB-761C-4F8D-93D5-31B497864B93}"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983480"/>
            <a:ext cx="8183880" cy="1051560"/>
          </a:xfrm>
        </p:spPr>
        <p:txBody>
          <a:bodyPr anchor="b"/>
          <a:lstStyle>
            <a:lvl1pPr>
              <a:defRPr b="1"/>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5B509FE2-52E8-4615-8122-7A0FC76F21D3}" type="datetimeFigureOut">
              <a:rPr lang="ru-RU" smtClean="0"/>
              <a:pPr/>
              <a:t>27.08.2020</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6E2774DB-761C-4F8D-93D5-31B497864B93}"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5B509FE2-52E8-4615-8122-7A0FC76F21D3}" type="datetimeFigureOut">
              <a:rPr lang="ru-RU" smtClean="0"/>
              <a:pPr/>
              <a:t>27.08.2020</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6E2774DB-761C-4F8D-93D5-31B497864B93}"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Дата 1"/>
          <p:cNvSpPr>
            <a:spLocks noGrp="1"/>
          </p:cNvSpPr>
          <p:nvPr>
            <p:ph type="dt" sz="half" idx="10"/>
          </p:nvPr>
        </p:nvSpPr>
        <p:spPr/>
        <p:txBody>
          <a:bodyPr/>
          <a:lstStyle>
            <a:extLst/>
          </a:lstStyle>
          <a:p>
            <a:fld id="{5B509FE2-52E8-4615-8122-7A0FC76F21D3}" type="datetimeFigureOut">
              <a:rPr lang="ru-RU" smtClean="0"/>
              <a:pPr/>
              <a:t>27.08.2020</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6E2774DB-761C-4F8D-93D5-31B497864B93}"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509FE2-52E8-4615-8122-7A0FC76F21D3}" type="datetimeFigureOut">
              <a:rPr lang="ru-RU" smtClean="0"/>
              <a:pPr/>
              <a:t>27.08.2020</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6E2774DB-761C-4F8D-93D5-31B497864B93}"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Прямоугольник с одним скругленным углом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B509FE2-52E8-4615-8122-7A0FC76F21D3}" type="datetimeFigureOut">
              <a:rPr lang="ru-RU" smtClean="0"/>
              <a:pPr/>
              <a:t>27.08.2020</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6E2774DB-761C-4F8D-93D5-31B497864B93}" type="slidenum">
              <a:rPr lang="ru-RU" smtClean="0"/>
              <a:pPr/>
              <a:t>‹#›</a:t>
            </a:fld>
            <a:endParaRPr lang="ru-RU"/>
          </a:p>
        </p:txBody>
      </p:sp>
      <p:sp>
        <p:nvSpPr>
          <p:cNvPr id="3" name="Рисунок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smtClean="0"/>
              <a:t>Вставка рисунка</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7" name="Скругленный прямоугольник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Скругленный прямоугольник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Заголовок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ru-RU" smtClean="0"/>
              <a:t>Образец заголовка</a:t>
            </a:r>
            <a:endParaRPr kumimoji="0" lang="en-US"/>
          </a:p>
        </p:txBody>
      </p:sp>
      <p:sp>
        <p:nvSpPr>
          <p:cNvPr id="4" name="Текст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5" name="Дата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B509FE2-52E8-4615-8122-7A0FC76F21D3}" type="datetimeFigureOut">
              <a:rPr lang="ru-RU" smtClean="0"/>
              <a:pPr/>
              <a:t>27.08.2020</a:t>
            </a:fld>
            <a:endParaRPr lang="ru-RU"/>
          </a:p>
        </p:txBody>
      </p:sp>
      <p:sp>
        <p:nvSpPr>
          <p:cNvPr id="18" name="Нижний колонтитул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ru-RU"/>
          </a:p>
        </p:txBody>
      </p:sp>
      <p:sp>
        <p:nvSpPr>
          <p:cNvPr id="5" name="Номер слайда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6E2774DB-761C-4F8D-93D5-31B497864B93}"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5.gif"/><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5.gif"/><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5" name="Рисунок 4" descr="msmpti_34491196_orig_.jpeg"/>
          <p:cNvPicPr>
            <a:picLocks noChangeAspect="1"/>
          </p:cNvPicPr>
          <p:nvPr/>
        </p:nvPicPr>
        <p:blipFill>
          <a:blip r:embed="rId2" cstate="print"/>
          <a:stretch>
            <a:fillRect/>
          </a:stretch>
        </p:blipFill>
        <p:spPr>
          <a:xfrm>
            <a:off x="467544" y="116632"/>
            <a:ext cx="8532440" cy="6543346"/>
          </a:xfrm>
          <a:prstGeom prst="rect">
            <a:avLst/>
          </a:prstGeom>
        </p:spPr>
      </p:pic>
      <p:sp>
        <p:nvSpPr>
          <p:cNvPr id="6" name="TextBox 5"/>
          <p:cNvSpPr txBox="1"/>
          <p:nvPr/>
        </p:nvSpPr>
        <p:spPr>
          <a:xfrm>
            <a:off x="683568" y="1"/>
            <a:ext cx="8136903" cy="2554545"/>
          </a:xfrm>
          <a:prstGeom prst="rect">
            <a:avLst/>
          </a:prstGeom>
          <a:noFill/>
        </p:spPr>
        <p:txBody>
          <a:bodyPr wrap="square" rtlCol="0">
            <a:spAutoFit/>
          </a:bodyPr>
          <a:lstStyle/>
          <a:p>
            <a:pPr algn="ctr"/>
            <a:r>
              <a:rPr lang="uk-UA" sz="3200" b="1" i="1" dirty="0" smtClean="0">
                <a:latin typeface="Arial Black" pitchFamily="34" charset="0"/>
                <a:ea typeface="Arial Unicode MS" pitchFamily="34" charset="-128"/>
                <a:cs typeface="Arial Unicode MS" pitchFamily="34" charset="-128"/>
              </a:rPr>
              <a:t>Комунальний заклад   </a:t>
            </a:r>
            <a:r>
              <a:rPr lang="uk-UA" sz="3200" b="1" i="1" dirty="0" err="1" smtClean="0">
                <a:latin typeface="Arial Black" pitchFamily="34" charset="0"/>
                <a:ea typeface="Arial Unicode MS" pitchFamily="34" charset="-128"/>
                <a:cs typeface="Arial Unicode MS" pitchFamily="34" charset="-128"/>
              </a:rPr>
              <a:t>“Дошкільний</a:t>
            </a:r>
            <a:r>
              <a:rPr lang="uk-UA" sz="3200" b="1" i="1" dirty="0" smtClean="0">
                <a:latin typeface="Arial Black" pitchFamily="34" charset="0"/>
                <a:ea typeface="Arial Unicode MS" pitchFamily="34" charset="-128"/>
                <a:cs typeface="Arial Unicode MS" pitchFamily="34" charset="-128"/>
              </a:rPr>
              <a:t> навчальний заклад (ясла – садок) № 345 </a:t>
            </a:r>
          </a:p>
          <a:p>
            <a:pPr algn="ctr"/>
            <a:r>
              <a:rPr lang="uk-UA" sz="3200" b="1" i="1" dirty="0" smtClean="0">
                <a:latin typeface="Arial Black" pitchFamily="34" charset="0"/>
                <a:ea typeface="Arial Unicode MS" pitchFamily="34" charset="-128"/>
                <a:cs typeface="Arial Unicode MS" pitchFamily="34" charset="-128"/>
              </a:rPr>
              <a:t>комбінованого типу           Харківської  міської </a:t>
            </a:r>
            <a:r>
              <a:rPr lang="uk-UA" sz="3200" b="1" i="1" dirty="0" err="1" smtClean="0">
                <a:latin typeface="Arial Black" pitchFamily="34" charset="0"/>
                <a:ea typeface="Arial Unicode MS" pitchFamily="34" charset="-128"/>
                <a:cs typeface="Arial Unicode MS" pitchFamily="34" charset="-128"/>
              </a:rPr>
              <a:t>ради</a:t>
            </a:r>
            <a:r>
              <a:rPr lang="uk-UA" sz="3200" b="1" i="1" dirty="0" err="1" smtClean="0">
                <a:latin typeface="Arial Unicode MS" pitchFamily="34" charset="-128"/>
                <a:ea typeface="Arial Unicode MS" pitchFamily="34" charset="-128"/>
                <a:cs typeface="Arial Unicode MS" pitchFamily="34" charset="-128"/>
              </a:rPr>
              <a:t>”</a:t>
            </a:r>
            <a:endParaRPr lang="ru-RU" dirty="0"/>
          </a:p>
        </p:txBody>
      </p:sp>
      <p:pic>
        <p:nvPicPr>
          <p:cNvPr id="7" name="Picture 4" descr="E:\герб новый без деток.jpg"/>
          <p:cNvPicPr>
            <a:picLocks noChangeAspect="1" noChangeArrowheads="1"/>
          </p:cNvPicPr>
          <p:nvPr/>
        </p:nvPicPr>
        <p:blipFill>
          <a:blip r:embed="rId3" cstate="print"/>
          <a:srcRect/>
          <a:stretch>
            <a:fillRect/>
          </a:stretch>
        </p:blipFill>
        <p:spPr bwMode="auto">
          <a:xfrm>
            <a:off x="827584" y="2564904"/>
            <a:ext cx="7344816" cy="41044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4" name="Рисунок 3" descr="D:\Документы 2017\Фото\фото спорт Для Саши\Кольоротерапія\20170512_084025.jpg"/>
          <p:cNvPicPr/>
          <p:nvPr/>
        </p:nvPicPr>
        <p:blipFill>
          <a:blip r:embed="rId2" cstate="print"/>
          <a:srcRect r="11635" b="6033"/>
          <a:stretch>
            <a:fillRect/>
          </a:stretch>
        </p:blipFill>
        <p:spPr bwMode="auto">
          <a:xfrm>
            <a:off x="683568" y="620688"/>
            <a:ext cx="4392488" cy="2304256"/>
          </a:xfrm>
          <a:prstGeom prst="rect">
            <a:avLst/>
          </a:prstGeom>
          <a:noFill/>
          <a:ln w="9525">
            <a:noFill/>
            <a:miter lim="800000"/>
            <a:headEnd/>
            <a:tailEnd/>
          </a:ln>
        </p:spPr>
      </p:pic>
      <p:pic>
        <p:nvPicPr>
          <p:cNvPr id="5" name="Содержимое 4" descr="C:\Users\Валентина\Desktop\солянка ДНЗ\IMG_20200804_162711.jpg"/>
          <p:cNvPicPr>
            <a:picLocks noGrp="1"/>
          </p:cNvPicPr>
          <p:nvPr>
            <p:ph idx="1"/>
          </p:nvPr>
        </p:nvPicPr>
        <p:blipFill>
          <a:blip r:embed="rId3" cstate="print"/>
          <a:srcRect l="21687" r="10926" b="1319"/>
          <a:stretch>
            <a:fillRect/>
          </a:stretch>
        </p:blipFill>
        <p:spPr bwMode="auto">
          <a:xfrm>
            <a:off x="6084168" y="548681"/>
            <a:ext cx="2387551" cy="2304256"/>
          </a:xfrm>
          <a:prstGeom prst="rect">
            <a:avLst/>
          </a:prstGeom>
          <a:noFill/>
          <a:ln w="9525">
            <a:noFill/>
            <a:miter lim="800000"/>
            <a:headEnd/>
            <a:tailEnd/>
          </a:ln>
        </p:spPr>
      </p:pic>
      <p:pic>
        <p:nvPicPr>
          <p:cNvPr id="6" name="Рисунок 5" descr="C:\Users\Валентина\Desktop\солянка ДНЗ\IMG_20200804_163820.jpg"/>
          <p:cNvPicPr/>
          <p:nvPr/>
        </p:nvPicPr>
        <p:blipFill>
          <a:blip r:embed="rId4" cstate="print"/>
          <a:srcRect l="6483" r="20958" b="1432"/>
          <a:stretch>
            <a:fillRect/>
          </a:stretch>
        </p:blipFill>
        <p:spPr bwMode="auto">
          <a:xfrm>
            <a:off x="6084168" y="3429000"/>
            <a:ext cx="2376264" cy="2808312"/>
          </a:xfrm>
          <a:prstGeom prst="rect">
            <a:avLst/>
          </a:prstGeom>
          <a:noFill/>
          <a:ln w="9525">
            <a:noFill/>
            <a:miter lim="800000"/>
            <a:headEnd/>
            <a:tailEnd/>
          </a:ln>
        </p:spPr>
      </p:pic>
      <p:pic>
        <p:nvPicPr>
          <p:cNvPr id="7" name="Рисунок 6" descr="C:\Users\Валентина\Desktop\солянка ДНЗ\IMG_20200804_164045.jpg"/>
          <p:cNvPicPr/>
          <p:nvPr/>
        </p:nvPicPr>
        <p:blipFill>
          <a:blip r:embed="rId5" cstate="print"/>
          <a:srcRect/>
          <a:stretch>
            <a:fillRect/>
          </a:stretch>
        </p:blipFill>
        <p:spPr bwMode="auto">
          <a:xfrm>
            <a:off x="683568" y="3573016"/>
            <a:ext cx="4392488" cy="2664296"/>
          </a:xfrm>
          <a:prstGeom prst="rect">
            <a:avLst/>
          </a:prstGeom>
          <a:noFill/>
          <a:ln w="9525">
            <a:noFill/>
            <a:miter lim="800000"/>
            <a:headEnd/>
            <a:tailEnd/>
          </a:ln>
        </p:spPr>
      </p:pic>
      <p:sp>
        <p:nvSpPr>
          <p:cNvPr id="8" name="Прямоугольник 7"/>
          <p:cNvSpPr/>
          <p:nvPr/>
        </p:nvSpPr>
        <p:spPr>
          <a:xfrm>
            <a:off x="1403648" y="3068960"/>
            <a:ext cx="6552728" cy="400110"/>
          </a:xfrm>
          <a:prstGeom prst="rect">
            <a:avLst/>
          </a:prstGeom>
        </p:spPr>
        <p:txBody>
          <a:bodyPr wrap="square">
            <a:spAutoFit/>
          </a:bodyPr>
          <a:lstStyle/>
          <a:p>
            <a:r>
              <a:rPr lang="uk-UA" sz="2000" b="1" dirty="0" smtClean="0">
                <a:solidFill>
                  <a:schemeClr val="accent6">
                    <a:lumMod val="50000"/>
                  </a:schemeClr>
                </a:solidFill>
              </a:rPr>
              <a:t>соціально – емоційний розвиток дошкільнят </a:t>
            </a:r>
            <a:endParaRPr lang="ru-RU" sz="2000" b="1" dirty="0">
              <a:solidFill>
                <a:schemeClr val="accent6">
                  <a:lumMod val="50000"/>
                </a:schemeClr>
              </a:solidFill>
            </a:endParaRPr>
          </a:p>
        </p:txBody>
      </p:sp>
      <p:pic>
        <p:nvPicPr>
          <p:cNvPr id="9" name="Picture 17" descr="automne_barre"/>
          <p:cNvPicPr>
            <a:picLocks noChangeAspect="1" noChangeArrowheads="1" noCrop="1"/>
          </p:cNvPicPr>
          <p:nvPr/>
        </p:nvPicPr>
        <p:blipFill>
          <a:blip r:embed="rId6" cstate="print"/>
          <a:srcRect/>
          <a:stretch>
            <a:fillRect/>
          </a:stretch>
        </p:blipFill>
        <p:spPr bwMode="auto">
          <a:xfrm rot="5400000">
            <a:off x="4077447" y="4571625"/>
            <a:ext cx="2918378" cy="921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183880" cy="648072"/>
          </a:xfrm>
        </p:spPr>
        <p:txBody>
          <a:bodyPr>
            <a:normAutofit/>
          </a:bodyPr>
          <a:lstStyle/>
          <a:p>
            <a:pPr algn="ctr"/>
            <a:r>
              <a:rPr lang="uk-UA" sz="2800" dirty="0" smtClean="0">
                <a:solidFill>
                  <a:schemeClr val="accent6">
                    <a:lumMod val="50000"/>
                  </a:schemeClr>
                </a:solidFill>
              </a:rPr>
              <a:t>Екскурсія на овочеву фабрику</a:t>
            </a:r>
            <a:endParaRPr lang="ru-RU" sz="2800" dirty="0">
              <a:solidFill>
                <a:schemeClr val="accent6">
                  <a:lumMod val="50000"/>
                </a:schemeClr>
              </a:solidFill>
            </a:endParaRPr>
          </a:p>
        </p:txBody>
      </p:sp>
      <p:pic>
        <p:nvPicPr>
          <p:cNvPr id="4" name="Содержимое 3" descr="D:\Документы 2017\Фото\Экскурсия - копия\20180323_103124.jpg"/>
          <p:cNvPicPr>
            <a:picLocks noGrp="1"/>
          </p:cNvPicPr>
          <p:nvPr>
            <p:ph idx="1"/>
          </p:nvPr>
        </p:nvPicPr>
        <p:blipFill>
          <a:blip r:embed="rId2" cstate="print"/>
          <a:srcRect/>
          <a:stretch>
            <a:fillRect/>
          </a:stretch>
        </p:blipFill>
        <p:spPr bwMode="auto">
          <a:xfrm rot="5400000">
            <a:off x="81396" y="1870932"/>
            <a:ext cx="4824537" cy="3620193"/>
          </a:xfrm>
          <a:prstGeom prst="rect">
            <a:avLst/>
          </a:prstGeom>
          <a:noFill/>
          <a:ln w="9525">
            <a:noFill/>
            <a:miter lim="800000"/>
            <a:headEnd/>
            <a:tailEnd/>
          </a:ln>
        </p:spPr>
      </p:pic>
      <p:pic>
        <p:nvPicPr>
          <p:cNvPr id="5" name="Рисунок 4" descr="D:\Документы 2017\Фото\Экскурсия - копия\20180323_103452.jpg"/>
          <p:cNvPicPr/>
          <p:nvPr/>
        </p:nvPicPr>
        <p:blipFill>
          <a:blip r:embed="rId3" cstate="print"/>
          <a:srcRect/>
          <a:stretch>
            <a:fillRect/>
          </a:stretch>
        </p:blipFill>
        <p:spPr bwMode="auto">
          <a:xfrm rot="5400000">
            <a:off x="4211959" y="1988840"/>
            <a:ext cx="4896544" cy="3456384"/>
          </a:xfrm>
          <a:prstGeom prst="rect">
            <a:avLst/>
          </a:prstGeom>
          <a:noFill/>
          <a:ln w="9525">
            <a:noFill/>
            <a:miter lim="800000"/>
            <a:headEnd/>
            <a:tailEnd/>
          </a:ln>
        </p:spPr>
      </p:pic>
      <p:pic>
        <p:nvPicPr>
          <p:cNvPr id="6" name="Picture 17" descr="automne_barre"/>
          <p:cNvPicPr>
            <a:picLocks noChangeAspect="1" noChangeArrowheads="1" noCrop="1"/>
          </p:cNvPicPr>
          <p:nvPr/>
        </p:nvPicPr>
        <p:blipFill>
          <a:blip r:embed="rId4" cstate="print"/>
          <a:srcRect/>
          <a:stretch>
            <a:fillRect/>
          </a:stretch>
        </p:blipFill>
        <p:spPr bwMode="auto">
          <a:xfrm rot="5400000">
            <a:off x="2512300" y="3472476"/>
            <a:ext cx="4176464" cy="921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96136" y="2492896"/>
            <a:ext cx="2890664" cy="1512168"/>
          </a:xfrm>
        </p:spPr>
        <p:txBody>
          <a:bodyPr>
            <a:normAutofit fontScale="90000"/>
          </a:bodyPr>
          <a:lstStyle/>
          <a:p>
            <a:r>
              <a:rPr lang="uk-UA" sz="2700" dirty="0" smtClean="0">
                <a:solidFill>
                  <a:schemeClr val="accent6">
                    <a:lumMod val="50000"/>
                  </a:schemeClr>
                </a:solidFill>
              </a:rPr>
              <a:t>Розвиток творчих здібностей  дітей</a:t>
            </a:r>
            <a:r>
              <a:rPr lang="ru-RU" dirty="0" smtClean="0"/>
              <a:t/>
            </a:r>
            <a:br>
              <a:rPr lang="ru-RU" dirty="0" smtClean="0"/>
            </a:br>
            <a:endParaRPr lang="ru-RU" dirty="0"/>
          </a:p>
        </p:txBody>
      </p:sp>
      <p:pic>
        <p:nvPicPr>
          <p:cNvPr id="4" name="Содержимое 3" descr="D:\Документы 2017\Фото\Viber Videos\Viber Images\IMG-afe9bb5d9440de45440581e712ef37c8-V.jpg"/>
          <p:cNvPicPr>
            <a:picLocks noGrp="1"/>
          </p:cNvPicPr>
          <p:nvPr>
            <p:ph idx="1"/>
          </p:nvPr>
        </p:nvPicPr>
        <p:blipFill>
          <a:blip r:embed="rId2" cstate="print"/>
          <a:srcRect/>
          <a:stretch>
            <a:fillRect/>
          </a:stretch>
        </p:blipFill>
        <p:spPr bwMode="auto">
          <a:xfrm>
            <a:off x="571472" y="3429000"/>
            <a:ext cx="3119077" cy="2613023"/>
          </a:xfrm>
          <a:prstGeom prst="rect">
            <a:avLst/>
          </a:prstGeom>
          <a:noFill/>
          <a:ln w="9525">
            <a:noFill/>
            <a:miter lim="800000"/>
            <a:headEnd/>
            <a:tailEnd/>
          </a:ln>
        </p:spPr>
      </p:pic>
      <p:pic>
        <p:nvPicPr>
          <p:cNvPr id="5" name="Рисунок 4" descr="D:\Документы 2017\Фото\фото ДНЗ 345\спорт\2014207111230.jpg"/>
          <p:cNvPicPr/>
          <p:nvPr/>
        </p:nvPicPr>
        <p:blipFill>
          <a:blip r:embed="rId3" cstate="print"/>
          <a:srcRect/>
          <a:stretch>
            <a:fillRect/>
          </a:stretch>
        </p:blipFill>
        <p:spPr bwMode="auto">
          <a:xfrm>
            <a:off x="5500694" y="571480"/>
            <a:ext cx="3189767" cy="1793813"/>
          </a:xfrm>
          <a:prstGeom prst="rect">
            <a:avLst/>
          </a:prstGeom>
          <a:noFill/>
          <a:ln w="9525">
            <a:noFill/>
            <a:miter lim="800000"/>
            <a:headEnd/>
            <a:tailEnd/>
          </a:ln>
        </p:spPr>
      </p:pic>
      <p:pic>
        <p:nvPicPr>
          <p:cNvPr id="6" name="Рисунок 5" descr="D:\Документы 2017\Фото\фото ДНЗ 345\фото разние\фото на сайт\20170427_114404.jpg"/>
          <p:cNvPicPr/>
          <p:nvPr/>
        </p:nvPicPr>
        <p:blipFill>
          <a:blip r:embed="rId4" cstate="print"/>
          <a:srcRect l="19199" t="7325" r="16365" b="1592"/>
          <a:stretch>
            <a:fillRect/>
          </a:stretch>
        </p:blipFill>
        <p:spPr bwMode="auto">
          <a:xfrm>
            <a:off x="428596" y="500042"/>
            <a:ext cx="2745415" cy="2182165"/>
          </a:xfrm>
          <a:prstGeom prst="rect">
            <a:avLst/>
          </a:prstGeom>
          <a:noFill/>
          <a:ln w="9525">
            <a:noFill/>
            <a:miter lim="800000"/>
            <a:headEnd/>
            <a:tailEnd/>
          </a:ln>
        </p:spPr>
      </p:pic>
      <p:pic>
        <p:nvPicPr>
          <p:cNvPr id="7" name="Рисунок 6" descr="D:\Документы 2017\Фото\фото ДНЗ 345\спорт\IMG_2141.jpg"/>
          <p:cNvPicPr/>
          <p:nvPr/>
        </p:nvPicPr>
        <p:blipFill>
          <a:blip r:embed="rId5" cstate="print"/>
          <a:srcRect/>
          <a:stretch>
            <a:fillRect/>
          </a:stretch>
        </p:blipFill>
        <p:spPr bwMode="auto">
          <a:xfrm>
            <a:off x="2483768" y="2060848"/>
            <a:ext cx="3223478" cy="2147776"/>
          </a:xfrm>
          <a:prstGeom prst="rect">
            <a:avLst/>
          </a:prstGeom>
          <a:noFill/>
          <a:ln w="9525">
            <a:noFill/>
            <a:miter lim="800000"/>
            <a:headEnd/>
            <a:tailEnd/>
          </a:ln>
        </p:spPr>
      </p:pic>
      <p:pic>
        <p:nvPicPr>
          <p:cNvPr id="8" name="Рисунок 7" descr="D:\Документы 2017\Фото\фото ДНЗ 345\городской семинар\IMG_4454.JPG"/>
          <p:cNvPicPr/>
          <p:nvPr/>
        </p:nvPicPr>
        <p:blipFill>
          <a:blip r:embed="rId6" cstate="print"/>
          <a:srcRect l="5386" t="11372" r="9062" b="19327"/>
          <a:stretch>
            <a:fillRect/>
          </a:stretch>
        </p:blipFill>
        <p:spPr bwMode="auto">
          <a:xfrm>
            <a:off x="5500694" y="4214818"/>
            <a:ext cx="3117555" cy="1892614"/>
          </a:xfrm>
          <a:prstGeom prst="rect">
            <a:avLst/>
          </a:prstGeom>
          <a:noFill/>
          <a:ln w="9525">
            <a:noFill/>
            <a:miter lim="800000"/>
            <a:headEnd/>
            <a:tailEnd/>
          </a:ln>
        </p:spPr>
      </p:pic>
      <p:pic>
        <p:nvPicPr>
          <p:cNvPr id="9" name="Picture 17" descr="automne_barre"/>
          <p:cNvPicPr>
            <a:picLocks noChangeAspect="1" noChangeArrowheads="1" noCrop="1"/>
          </p:cNvPicPr>
          <p:nvPr/>
        </p:nvPicPr>
        <p:blipFill>
          <a:blip r:embed="rId7" cstate="print"/>
          <a:srcRect/>
          <a:stretch>
            <a:fillRect/>
          </a:stretch>
        </p:blipFill>
        <p:spPr bwMode="auto">
          <a:xfrm rot="1709008">
            <a:off x="3127801" y="871094"/>
            <a:ext cx="2520280" cy="921160"/>
          </a:xfrm>
          <a:prstGeom prst="rect">
            <a:avLst/>
          </a:prstGeom>
          <a:noFill/>
          <a:ln w="9525">
            <a:noFill/>
            <a:miter lim="800000"/>
            <a:headEnd/>
            <a:tailEnd/>
          </a:ln>
        </p:spPr>
      </p:pic>
      <p:pic>
        <p:nvPicPr>
          <p:cNvPr id="10" name="Picture 17" descr="automne_barre"/>
          <p:cNvPicPr>
            <a:picLocks noChangeAspect="1" noChangeArrowheads="1" noCrop="1"/>
          </p:cNvPicPr>
          <p:nvPr/>
        </p:nvPicPr>
        <p:blipFill>
          <a:blip r:embed="rId7" cstate="print"/>
          <a:srcRect/>
          <a:stretch>
            <a:fillRect/>
          </a:stretch>
        </p:blipFill>
        <p:spPr bwMode="auto">
          <a:xfrm rot="12600748">
            <a:off x="3140450" y="4707344"/>
            <a:ext cx="2549224" cy="921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2924944"/>
            <a:ext cx="8183880" cy="504056"/>
          </a:xfrm>
        </p:spPr>
        <p:txBody>
          <a:bodyPr>
            <a:normAutofit/>
          </a:bodyPr>
          <a:lstStyle/>
          <a:p>
            <a:r>
              <a:rPr lang="uk-UA" sz="2200" dirty="0" smtClean="0">
                <a:solidFill>
                  <a:schemeClr val="accent6">
                    <a:lumMod val="50000"/>
                  </a:schemeClr>
                </a:solidFill>
              </a:rPr>
              <a:t>зміцнення та модернізації матеріально технічної бази</a:t>
            </a:r>
            <a:endParaRPr lang="ru-RU" sz="2200" dirty="0">
              <a:solidFill>
                <a:schemeClr val="accent6">
                  <a:lumMod val="50000"/>
                </a:schemeClr>
              </a:solidFill>
            </a:endParaRPr>
          </a:p>
        </p:txBody>
      </p:sp>
      <p:pic>
        <p:nvPicPr>
          <p:cNvPr id="4" name="Содержимое 3" descr="D:\Документы 2017\Фото\фото ДНЗ 345\фото разние\IMG_20170718_024249.jpg"/>
          <p:cNvPicPr>
            <a:picLocks noGrp="1"/>
          </p:cNvPicPr>
          <p:nvPr>
            <p:ph idx="1"/>
          </p:nvPr>
        </p:nvPicPr>
        <p:blipFill>
          <a:blip r:embed="rId3" cstate="print"/>
          <a:srcRect r="4679" b="39030"/>
          <a:stretch>
            <a:fillRect/>
          </a:stretch>
        </p:blipFill>
        <p:spPr bwMode="auto">
          <a:xfrm>
            <a:off x="5436096" y="332656"/>
            <a:ext cx="3246868" cy="2587352"/>
          </a:xfrm>
          <a:prstGeom prst="rect">
            <a:avLst/>
          </a:prstGeom>
          <a:noFill/>
          <a:ln w="9525">
            <a:noFill/>
            <a:miter lim="800000"/>
            <a:headEnd/>
            <a:tailEnd/>
          </a:ln>
        </p:spPr>
      </p:pic>
      <p:pic>
        <p:nvPicPr>
          <p:cNvPr id="5" name="Рисунок 4" descr="C:\Users\Валентина\Desktop\личние фото\садик\IMG-7f3ecd88eb4e0dd708eb22fa1801c653-V.jpg"/>
          <p:cNvPicPr/>
          <p:nvPr/>
        </p:nvPicPr>
        <p:blipFill>
          <a:blip r:embed="rId4" cstate="print"/>
          <a:srcRect/>
          <a:stretch>
            <a:fillRect/>
          </a:stretch>
        </p:blipFill>
        <p:spPr bwMode="auto">
          <a:xfrm>
            <a:off x="5292080" y="3573016"/>
            <a:ext cx="3474540" cy="2592288"/>
          </a:xfrm>
          <a:prstGeom prst="rect">
            <a:avLst/>
          </a:prstGeom>
          <a:noFill/>
          <a:ln w="9525">
            <a:noFill/>
            <a:miter lim="800000"/>
            <a:headEnd/>
            <a:tailEnd/>
          </a:ln>
        </p:spPr>
      </p:pic>
      <p:pic>
        <p:nvPicPr>
          <p:cNvPr id="6" name="Рисунок 5" descr="C:\Users\Валентина\Desktop\личние фото\садик\IMG-2f0d07ba700c104ee2a900be795c2a3b-V.jpg"/>
          <p:cNvPicPr/>
          <p:nvPr/>
        </p:nvPicPr>
        <p:blipFill>
          <a:blip r:embed="rId5" cstate="print"/>
          <a:srcRect t="18616" r="17290" b="8341"/>
          <a:stretch>
            <a:fillRect/>
          </a:stretch>
        </p:blipFill>
        <p:spPr bwMode="auto">
          <a:xfrm>
            <a:off x="395536" y="332656"/>
            <a:ext cx="3672408" cy="2511780"/>
          </a:xfrm>
          <a:prstGeom prst="rect">
            <a:avLst/>
          </a:prstGeom>
          <a:noFill/>
          <a:ln w="9525">
            <a:noFill/>
            <a:miter lim="800000"/>
            <a:headEnd/>
            <a:tailEnd/>
          </a:ln>
        </p:spPr>
      </p:pic>
      <p:pic>
        <p:nvPicPr>
          <p:cNvPr id="7" name="Рисунок 6" descr="C:\Users\Валентина\Desktop\личние фото\садик\IMG-3684e32d2dba7e3d36ea96e3d2b7bcbb-V.jpg"/>
          <p:cNvPicPr/>
          <p:nvPr/>
        </p:nvPicPr>
        <p:blipFill>
          <a:blip r:embed="rId6" cstate="print"/>
          <a:srcRect l="7910" r="19724" b="-94"/>
          <a:stretch>
            <a:fillRect/>
          </a:stretch>
        </p:blipFill>
        <p:spPr bwMode="auto">
          <a:xfrm>
            <a:off x="467544" y="3501008"/>
            <a:ext cx="3672408" cy="2664296"/>
          </a:xfrm>
          <a:prstGeom prst="rect">
            <a:avLst/>
          </a:prstGeom>
          <a:noFill/>
          <a:ln w="9525">
            <a:noFill/>
            <a:miter lim="800000"/>
            <a:headEnd/>
            <a:tailEnd/>
          </a:ln>
        </p:spPr>
      </p:pic>
      <p:pic>
        <p:nvPicPr>
          <p:cNvPr id="8" name="Picture 17" descr="automne_barre"/>
          <p:cNvPicPr>
            <a:picLocks noChangeAspect="1" noChangeArrowheads="1" noCrop="1"/>
          </p:cNvPicPr>
          <p:nvPr/>
        </p:nvPicPr>
        <p:blipFill>
          <a:blip r:embed="rId7" cstate="print"/>
          <a:srcRect/>
          <a:stretch>
            <a:fillRect/>
          </a:stretch>
        </p:blipFill>
        <p:spPr bwMode="auto">
          <a:xfrm rot="-5400000">
            <a:off x="3400988" y="1215636"/>
            <a:ext cx="2687120" cy="921160"/>
          </a:xfrm>
          <a:prstGeom prst="rect">
            <a:avLst/>
          </a:prstGeom>
          <a:noFill/>
          <a:ln w="9525">
            <a:noFill/>
            <a:miter lim="800000"/>
            <a:headEnd/>
            <a:tailEnd/>
          </a:ln>
        </p:spPr>
      </p:pic>
      <p:pic>
        <p:nvPicPr>
          <p:cNvPr id="9" name="Picture 17" descr="automne_barre"/>
          <p:cNvPicPr>
            <a:picLocks noChangeAspect="1" noChangeArrowheads="1" noCrop="1"/>
          </p:cNvPicPr>
          <p:nvPr/>
        </p:nvPicPr>
        <p:blipFill>
          <a:blip r:embed="rId7" cstate="print"/>
          <a:srcRect/>
          <a:stretch>
            <a:fillRect/>
          </a:stretch>
        </p:blipFill>
        <p:spPr bwMode="auto">
          <a:xfrm rot="-5400000">
            <a:off x="3376396" y="4408580"/>
            <a:ext cx="2592288" cy="921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Содержимое 5" descr="D:\Документы 2017\Фото\фото спорт Для Саши\фото зал\IMG_20171101_115209_1.jpg"/>
          <p:cNvPicPr>
            <a:picLocks noGrp="1"/>
          </p:cNvPicPr>
          <p:nvPr>
            <p:ph idx="1"/>
          </p:nvPr>
        </p:nvPicPr>
        <p:blipFill>
          <a:blip r:embed="rId2" cstate="print"/>
          <a:srcRect/>
          <a:stretch>
            <a:fillRect/>
          </a:stretch>
        </p:blipFill>
        <p:spPr bwMode="auto">
          <a:xfrm>
            <a:off x="357158" y="428604"/>
            <a:ext cx="5939444" cy="3341716"/>
          </a:xfrm>
          <a:prstGeom prst="rect">
            <a:avLst/>
          </a:prstGeom>
          <a:noFill/>
          <a:ln w="9525">
            <a:noFill/>
            <a:miter lim="800000"/>
            <a:headEnd/>
            <a:tailEnd/>
          </a:ln>
        </p:spPr>
      </p:pic>
      <p:pic>
        <p:nvPicPr>
          <p:cNvPr id="1026" name="Picture 2" descr="C:\Users\User01\РАБОЧИЙ СТОЛ\Viber Images\Садик\IMG-f9ba57182eb6110fb2b5c19f73a81d88-V.jpg"/>
          <p:cNvPicPr>
            <a:picLocks noChangeAspect="1" noChangeArrowheads="1"/>
          </p:cNvPicPr>
          <p:nvPr/>
        </p:nvPicPr>
        <p:blipFill>
          <a:blip r:embed="rId3" cstate="print"/>
          <a:srcRect/>
          <a:stretch>
            <a:fillRect/>
          </a:stretch>
        </p:blipFill>
        <p:spPr bwMode="auto">
          <a:xfrm>
            <a:off x="4071934" y="2857496"/>
            <a:ext cx="4857752" cy="3643314"/>
          </a:xfrm>
          <a:prstGeom prst="rect">
            <a:avLst/>
          </a:prstGeom>
          <a:noFill/>
        </p:spPr>
      </p:pic>
      <p:pic>
        <p:nvPicPr>
          <p:cNvPr id="5" name="Picture 17" descr="automne_barre"/>
          <p:cNvPicPr>
            <a:picLocks noChangeAspect="1" noChangeArrowheads="1" noCrop="1"/>
          </p:cNvPicPr>
          <p:nvPr/>
        </p:nvPicPr>
        <p:blipFill>
          <a:blip r:embed="rId4" cstate="print"/>
          <a:srcRect/>
          <a:stretch>
            <a:fillRect/>
          </a:stretch>
        </p:blipFill>
        <p:spPr bwMode="auto">
          <a:xfrm rot="19772369">
            <a:off x="-94631" y="4693523"/>
            <a:ext cx="4691458" cy="921160"/>
          </a:xfrm>
          <a:prstGeom prst="rect">
            <a:avLst/>
          </a:prstGeom>
          <a:noFill/>
          <a:ln w="9525">
            <a:noFill/>
            <a:miter lim="800000"/>
            <a:headEnd/>
            <a:tailEnd/>
          </a:ln>
        </p:spPr>
      </p:pic>
      <p:sp>
        <p:nvSpPr>
          <p:cNvPr id="7" name="Прямоугольник 6"/>
          <p:cNvSpPr/>
          <p:nvPr/>
        </p:nvSpPr>
        <p:spPr>
          <a:xfrm>
            <a:off x="6300192" y="908720"/>
            <a:ext cx="2592288" cy="1323439"/>
          </a:xfrm>
          <a:prstGeom prst="rect">
            <a:avLst/>
          </a:prstGeom>
        </p:spPr>
        <p:txBody>
          <a:bodyPr wrap="square">
            <a:spAutoFit/>
          </a:bodyPr>
          <a:lstStyle/>
          <a:p>
            <a:r>
              <a:rPr lang="uk-UA" sz="2000" b="1" dirty="0" smtClean="0">
                <a:solidFill>
                  <a:schemeClr val="accent6">
                    <a:lumMod val="50000"/>
                  </a:schemeClr>
                </a:solidFill>
              </a:rPr>
              <a:t>Проведено косметичний ремонт  музичної спортивної зали</a:t>
            </a:r>
            <a:endParaRPr lang="uk-UA" sz="2000" dirty="0" smtClean="0">
              <a:solidFill>
                <a:schemeClr val="accent6">
                  <a:lumMod val="50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C:\Users\user\Desktop\P1180693.JPG"/>
          <p:cNvPicPr>
            <a:picLocks noGrp="1" noChangeAspect="1" noChangeArrowheads="1"/>
          </p:cNvPicPr>
          <p:nvPr>
            <p:ph idx="1"/>
          </p:nvPr>
        </p:nvPicPr>
        <p:blipFill>
          <a:blip r:embed="rId2" cstate="print"/>
          <a:stretch>
            <a:fillRect/>
          </a:stretch>
        </p:blipFill>
        <p:spPr>
          <a:xfrm>
            <a:off x="6215074" y="285728"/>
            <a:ext cx="2416694" cy="2999256"/>
          </a:xfrm>
        </p:spPr>
      </p:pic>
      <p:pic>
        <p:nvPicPr>
          <p:cNvPr id="5" name="Picture 9" descr="DSCN2657"/>
          <p:cNvPicPr>
            <a:picLocks noChangeAspect="1" noChangeArrowheads="1"/>
          </p:cNvPicPr>
          <p:nvPr/>
        </p:nvPicPr>
        <p:blipFill>
          <a:blip r:embed="rId3" cstate="print"/>
          <a:srcRect/>
          <a:stretch>
            <a:fillRect/>
          </a:stretch>
        </p:blipFill>
        <p:spPr bwMode="auto">
          <a:xfrm>
            <a:off x="251520" y="3789040"/>
            <a:ext cx="3672408" cy="2862319"/>
          </a:xfrm>
          <a:prstGeom prst="rect">
            <a:avLst/>
          </a:prstGeom>
          <a:noFill/>
          <a:ln w="9525">
            <a:noFill/>
            <a:miter lim="800000"/>
            <a:headEnd/>
            <a:tailEnd/>
          </a:ln>
        </p:spPr>
      </p:pic>
      <p:pic>
        <p:nvPicPr>
          <p:cNvPr id="6" name="Picture 7" descr="DSCN2622"/>
          <p:cNvPicPr>
            <a:picLocks noChangeAspect="1" noChangeArrowheads="1"/>
          </p:cNvPicPr>
          <p:nvPr/>
        </p:nvPicPr>
        <p:blipFill>
          <a:blip r:embed="rId4" cstate="print"/>
          <a:srcRect r="18661"/>
          <a:stretch>
            <a:fillRect/>
          </a:stretch>
        </p:blipFill>
        <p:spPr bwMode="auto">
          <a:xfrm>
            <a:off x="5357818" y="3843364"/>
            <a:ext cx="3246630" cy="2680067"/>
          </a:xfrm>
          <a:prstGeom prst="rect">
            <a:avLst/>
          </a:prstGeom>
          <a:noFill/>
          <a:ln w="9525">
            <a:noFill/>
            <a:miter lim="800000"/>
            <a:headEnd/>
            <a:tailEnd/>
          </a:ln>
        </p:spPr>
      </p:pic>
      <p:pic>
        <p:nvPicPr>
          <p:cNvPr id="7" name="Picture 17" descr="automne_barre"/>
          <p:cNvPicPr>
            <a:picLocks noChangeAspect="1" noChangeArrowheads="1" noCrop="1"/>
          </p:cNvPicPr>
          <p:nvPr/>
        </p:nvPicPr>
        <p:blipFill>
          <a:blip r:embed="rId5" cstate="print"/>
          <a:srcRect/>
          <a:stretch>
            <a:fillRect/>
          </a:stretch>
        </p:blipFill>
        <p:spPr bwMode="auto">
          <a:xfrm rot="-5400000">
            <a:off x="3160372" y="4624604"/>
            <a:ext cx="2736304" cy="921160"/>
          </a:xfrm>
          <a:prstGeom prst="rect">
            <a:avLst/>
          </a:prstGeom>
          <a:noFill/>
          <a:ln w="9525">
            <a:noFill/>
            <a:miter lim="800000"/>
            <a:headEnd/>
            <a:tailEnd/>
          </a:ln>
        </p:spPr>
      </p:pic>
      <p:pic>
        <p:nvPicPr>
          <p:cNvPr id="8" name="Рисунок 7" descr="D:\Документы 2017\Фото\фото ДНЗ 345\фото разние\IMG_20170718_024115.jpg"/>
          <p:cNvPicPr/>
          <p:nvPr/>
        </p:nvPicPr>
        <p:blipFill>
          <a:blip r:embed="rId6" cstate="print"/>
          <a:srcRect/>
          <a:stretch>
            <a:fillRect/>
          </a:stretch>
        </p:blipFill>
        <p:spPr bwMode="auto">
          <a:xfrm>
            <a:off x="2771800" y="332656"/>
            <a:ext cx="3429024" cy="2880320"/>
          </a:xfrm>
          <a:prstGeom prst="rect">
            <a:avLst/>
          </a:prstGeom>
          <a:noFill/>
          <a:ln w="9525">
            <a:noFill/>
            <a:miter lim="800000"/>
            <a:headEnd/>
            <a:tailEnd/>
          </a:ln>
        </p:spPr>
      </p:pic>
      <p:pic>
        <p:nvPicPr>
          <p:cNvPr id="10" name="Содержимое 3" descr="D:\Документы 2017\Фото\фото ДНЗ 345\ремонтние работи 2017\IMG_20170612_021128.jpg"/>
          <p:cNvPicPr>
            <a:picLocks/>
          </p:cNvPicPr>
          <p:nvPr/>
        </p:nvPicPr>
        <p:blipFill>
          <a:blip r:embed="rId7" cstate="print"/>
          <a:srcRect l="1994" t="8975" r="22245" b="12319"/>
          <a:stretch>
            <a:fillRect/>
          </a:stretch>
        </p:blipFill>
        <p:spPr bwMode="auto">
          <a:xfrm>
            <a:off x="357158" y="285728"/>
            <a:ext cx="2357454" cy="2927248"/>
          </a:xfrm>
          <a:prstGeom prst="rect">
            <a:avLst/>
          </a:prstGeom>
          <a:noFill/>
          <a:ln w="9525">
            <a:noFill/>
            <a:miter lim="800000"/>
            <a:headEnd/>
            <a:tailEnd/>
          </a:ln>
        </p:spPr>
      </p:pic>
      <p:sp>
        <p:nvSpPr>
          <p:cNvPr id="11" name="Прямоугольник 10"/>
          <p:cNvSpPr/>
          <p:nvPr/>
        </p:nvSpPr>
        <p:spPr>
          <a:xfrm>
            <a:off x="755576" y="3392572"/>
            <a:ext cx="7632848" cy="369332"/>
          </a:xfrm>
          <a:prstGeom prst="rect">
            <a:avLst/>
          </a:prstGeom>
        </p:spPr>
        <p:txBody>
          <a:bodyPr wrap="square">
            <a:spAutoFit/>
          </a:bodyPr>
          <a:lstStyle/>
          <a:p>
            <a:r>
              <a:rPr lang="uk-UA" b="1" dirty="0" smtClean="0">
                <a:solidFill>
                  <a:schemeClr val="accent6">
                    <a:lumMod val="50000"/>
                  </a:schemeClr>
                </a:solidFill>
              </a:rPr>
              <a:t>Проведено косметичний ремонт загальних коридорів </a:t>
            </a:r>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D:\Документы 2017\Фото\2013-05-15\224.JPG"/>
          <p:cNvPicPr/>
          <p:nvPr/>
        </p:nvPicPr>
        <p:blipFill>
          <a:blip r:embed="rId2" cstate="print"/>
          <a:srcRect l="9797" t="10000" r="6940"/>
          <a:stretch>
            <a:fillRect/>
          </a:stretch>
        </p:blipFill>
        <p:spPr bwMode="auto">
          <a:xfrm>
            <a:off x="1285852" y="428604"/>
            <a:ext cx="3545073" cy="2870791"/>
          </a:xfrm>
          <a:prstGeom prst="rect">
            <a:avLst/>
          </a:prstGeom>
          <a:noFill/>
          <a:ln w="9525">
            <a:noFill/>
            <a:miter lim="800000"/>
            <a:headEnd/>
            <a:tailEnd/>
          </a:ln>
        </p:spPr>
      </p:pic>
      <p:pic>
        <p:nvPicPr>
          <p:cNvPr id="7" name="Рисунок 6" descr="D:\Документы 2017\Фото\2013-05-15\208.JPG"/>
          <p:cNvPicPr/>
          <p:nvPr/>
        </p:nvPicPr>
        <p:blipFill>
          <a:blip r:embed="rId3" cstate="print"/>
          <a:srcRect/>
          <a:stretch>
            <a:fillRect/>
          </a:stretch>
        </p:blipFill>
        <p:spPr bwMode="auto">
          <a:xfrm>
            <a:off x="4143372" y="3429000"/>
            <a:ext cx="3571899" cy="2816301"/>
          </a:xfrm>
          <a:prstGeom prst="rect">
            <a:avLst/>
          </a:prstGeom>
          <a:noFill/>
          <a:ln w="9525">
            <a:noFill/>
            <a:miter lim="800000"/>
            <a:headEnd/>
            <a:tailEnd/>
          </a:ln>
        </p:spPr>
      </p:pic>
      <p:pic>
        <p:nvPicPr>
          <p:cNvPr id="8" name="Рисунок 7" descr="D:\Документы 2017\Фото\харчування 2018 июнь\комора для  харчів.JPG"/>
          <p:cNvPicPr/>
          <p:nvPr/>
        </p:nvPicPr>
        <p:blipFill>
          <a:blip r:embed="rId4" cstate="print"/>
          <a:srcRect/>
          <a:stretch>
            <a:fillRect/>
          </a:stretch>
        </p:blipFill>
        <p:spPr bwMode="auto">
          <a:xfrm rot="5400000">
            <a:off x="5668896" y="903344"/>
            <a:ext cx="3705696" cy="2470464"/>
          </a:xfrm>
          <a:prstGeom prst="rect">
            <a:avLst/>
          </a:prstGeom>
          <a:noFill/>
          <a:ln w="9525">
            <a:noFill/>
            <a:miter lim="800000"/>
            <a:headEnd/>
            <a:tailEnd/>
          </a:ln>
        </p:spPr>
      </p:pic>
      <p:pic>
        <p:nvPicPr>
          <p:cNvPr id="9" name="Рисунок 8" descr="D:\Документы 2017\Фото\аааааааааа\100CANON\IMG_5430.JPG"/>
          <p:cNvPicPr/>
          <p:nvPr/>
        </p:nvPicPr>
        <p:blipFill>
          <a:blip r:embed="rId5" cstate="print"/>
          <a:srcRect/>
          <a:stretch>
            <a:fillRect/>
          </a:stretch>
        </p:blipFill>
        <p:spPr bwMode="auto">
          <a:xfrm>
            <a:off x="357158" y="3643314"/>
            <a:ext cx="3429024" cy="2549528"/>
          </a:xfrm>
          <a:prstGeom prst="rect">
            <a:avLst/>
          </a:prstGeom>
          <a:noFill/>
          <a:ln w="9525">
            <a:noFill/>
            <a:miter lim="800000"/>
            <a:headEnd/>
            <a:tailEnd/>
          </a:ln>
        </p:spPr>
      </p:pic>
      <p:pic>
        <p:nvPicPr>
          <p:cNvPr id="10" name="Picture 17" descr="automne_barre"/>
          <p:cNvPicPr>
            <a:picLocks noChangeAspect="1" noChangeArrowheads="1" noCrop="1"/>
          </p:cNvPicPr>
          <p:nvPr/>
        </p:nvPicPr>
        <p:blipFill>
          <a:blip r:embed="rId6" cstate="print"/>
          <a:srcRect/>
          <a:stretch>
            <a:fillRect/>
          </a:stretch>
        </p:blipFill>
        <p:spPr bwMode="auto">
          <a:xfrm rot="-5400000">
            <a:off x="4240492" y="1384244"/>
            <a:ext cx="2736304" cy="921160"/>
          </a:xfrm>
          <a:prstGeom prst="rect">
            <a:avLst/>
          </a:prstGeom>
          <a:noFill/>
          <a:ln w="9525">
            <a:noFill/>
            <a:miter lim="800000"/>
            <a:headEnd/>
            <a:tailEnd/>
          </a:ln>
        </p:spPr>
      </p:pic>
      <p:pic>
        <p:nvPicPr>
          <p:cNvPr id="11" name="Picture 17" descr="automne_barre"/>
          <p:cNvPicPr>
            <a:picLocks noChangeAspect="1" noChangeArrowheads="1" noCrop="1"/>
          </p:cNvPicPr>
          <p:nvPr/>
        </p:nvPicPr>
        <p:blipFill>
          <a:blip r:embed="rId6" cstate="print"/>
          <a:srcRect/>
          <a:stretch>
            <a:fillRect/>
          </a:stretch>
        </p:blipFill>
        <p:spPr bwMode="auto">
          <a:xfrm rot="-5400000">
            <a:off x="-584044" y="1456252"/>
            <a:ext cx="2736304" cy="921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D:\Документы 2017\Фото\2013-05-15\212.JPG"/>
          <p:cNvPicPr/>
          <p:nvPr/>
        </p:nvPicPr>
        <p:blipFill>
          <a:blip r:embed="rId3" cstate="print"/>
          <a:srcRect/>
          <a:stretch>
            <a:fillRect/>
          </a:stretch>
        </p:blipFill>
        <p:spPr bwMode="auto">
          <a:xfrm>
            <a:off x="539552" y="476672"/>
            <a:ext cx="3485558" cy="2614001"/>
          </a:xfrm>
          <a:prstGeom prst="rect">
            <a:avLst/>
          </a:prstGeom>
          <a:noFill/>
          <a:ln w="9525">
            <a:noFill/>
            <a:miter lim="800000"/>
            <a:headEnd/>
            <a:tailEnd/>
          </a:ln>
        </p:spPr>
      </p:pic>
      <p:pic>
        <p:nvPicPr>
          <p:cNvPr id="3" name="Рисунок 2" descr="D:\Документы 2017\Фото\2013-05-15\211.JPG"/>
          <p:cNvPicPr/>
          <p:nvPr/>
        </p:nvPicPr>
        <p:blipFill>
          <a:blip r:embed="rId4" cstate="print"/>
          <a:srcRect/>
          <a:stretch>
            <a:fillRect/>
          </a:stretch>
        </p:blipFill>
        <p:spPr bwMode="auto">
          <a:xfrm>
            <a:off x="4283968" y="2996952"/>
            <a:ext cx="4348598" cy="3400311"/>
          </a:xfrm>
          <a:prstGeom prst="rect">
            <a:avLst/>
          </a:prstGeom>
          <a:noFill/>
          <a:ln w="9525">
            <a:noFill/>
            <a:miter lim="800000"/>
            <a:headEnd/>
            <a:tailEnd/>
          </a:ln>
        </p:spPr>
      </p:pic>
      <p:pic>
        <p:nvPicPr>
          <p:cNvPr id="4" name="Picture 17" descr="automne_barre"/>
          <p:cNvPicPr>
            <a:picLocks noChangeAspect="1" noChangeArrowheads="1" noCrop="1"/>
          </p:cNvPicPr>
          <p:nvPr/>
        </p:nvPicPr>
        <p:blipFill>
          <a:blip r:embed="rId5" cstate="print"/>
          <a:srcRect/>
          <a:stretch>
            <a:fillRect/>
          </a:stretch>
        </p:blipFill>
        <p:spPr bwMode="auto">
          <a:xfrm rot="19191254">
            <a:off x="453913" y="4341224"/>
            <a:ext cx="4249759" cy="921160"/>
          </a:xfrm>
          <a:prstGeom prst="rect">
            <a:avLst/>
          </a:prstGeom>
          <a:noFill/>
          <a:ln w="9525">
            <a:noFill/>
            <a:miter lim="800000"/>
            <a:headEnd/>
            <a:tailEnd/>
          </a:ln>
        </p:spPr>
      </p:pic>
      <p:pic>
        <p:nvPicPr>
          <p:cNvPr id="5" name="Picture 17" descr="automne_barre"/>
          <p:cNvPicPr>
            <a:picLocks noChangeAspect="1" noChangeArrowheads="1" noCrop="1"/>
          </p:cNvPicPr>
          <p:nvPr/>
        </p:nvPicPr>
        <p:blipFill>
          <a:blip r:embed="rId5" cstate="print"/>
          <a:srcRect/>
          <a:stretch>
            <a:fillRect/>
          </a:stretch>
        </p:blipFill>
        <p:spPr bwMode="auto">
          <a:xfrm rot="19405494">
            <a:off x="3933915" y="1355740"/>
            <a:ext cx="4830002" cy="921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Документы 2017\Фото\фото ДНЗ 345\Camera\Криша\IMG_20170515_215314.jpg"/>
          <p:cNvPicPr/>
          <p:nvPr/>
        </p:nvPicPr>
        <p:blipFill>
          <a:blip r:embed="rId3" cstate="print"/>
          <a:srcRect/>
          <a:stretch>
            <a:fillRect/>
          </a:stretch>
        </p:blipFill>
        <p:spPr bwMode="auto">
          <a:xfrm rot="5400000">
            <a:off x="5424474" y="3296606"/>
            <a:ext cx="2327500" cy="3888432"/>
          </a:xfrm>
          <a:prstGeom prst="rect">
            <a:avLst/>
          </a:prstGeom>
          <a:noFill/>
          <a:ln w="9525">
            <a:noFill/>
            <a:miter lim="800000"/>
            <a:headEnd/>
            <a:tailEnd/>
          </a:ln>
        </p:spPr>
      </p:pic>
      <p:pic>
        <p:nvPicPr>
          <p:cNvPr id="3" name="Рисунок 2" descr="D:\Документы 2017\Фото\фото ДНЗ 345\Camera\Криша\IMG_20170515_215414.jpg"/>
          <p:cNvPicPr/>
          <p:nvPr/>
        </p:nvPicPr>
        <p:blipFill>
          <a:blip r:embed="rId4" cstate="print"/>
          <a:srcRect/>
          <a:stretch>
            <a:fillRect/>
          </a:stretch>
        </p:blipFill>
        <p:spPr bwMode="auto">
          <a:xfrm rot="5400000">
            <a:off x="1187624" y="3284984"/>
            <a:ext cx="2448272" cy="3744416"/>
          </a:xfrm>
          <a:prstGeom prst="rect">
            <a:avLst/>
          </a:prstGeom>
          <a:noFill/>
          <a:ln w="9525">
            <a:noFill/>
            <a:miter lim="800000"/>
            <a:headEnd/>
            <a:tailEnd/>
          </a:ln>
        </p:spPr>
      </p:pic>
      <p:pic>
        <p:nvPicPr>
          <p:cNvPr id="4" name="Рисунок 3" descr="C:\Users\Валентина\Desktop\личние фото\Криша 2020 над груп. № 8\IMG-716c8e36947f607429a7e75347a70224-V.jpg"/>
          <p:cNvPicPr/>
          <p:nvPr/>
        </p:nvPicPr>
        <p:blipFill>
          <a:blip r:embed="rId5" cstate="print"/>
          <a:srcRect/>
          <a:stretch>
            <a:fillRect/>
          </a:stretch>
        </p:blipFill>
        <p:spPr bwMode="auto">
          <a:xfrm>
            <a:off x="899592" y="980728"/>
            <a:ext cx="3312368" cy="2413591"/>
          </a:xfrm>
          <a:prstGeom prst="rect">
            <a:avLst/>
          </a:prstGeom>
          <a:noFill/>
          <a:ln w="9525">
            <a:noFill/>
            <a:miter lim="800000"/>
            <a:headEnd/>
            <a:tailEnd/>
          </a:ln>
        </p:spPr>
      </p:pic>
      <p:pic>
        <p:nvPicPr>
          <p:cNvPr id="5" name="Рисунок 4" descr="C:\Users\Валентина\Desktop\личние фото\Криша 2020 над груп. № 8\IMG-7b3f9731f94f7a5b38bf3980cd5923aa-V.jpg"/>
          <p:cNvPicPr/>
          <p:nvPr/>
        </p:nvPicPr>
        <p:blipFill>
          <a:blip r:embed="rId6" cstate="print"/>
          <a:srcRect/>
          <a:stretch>
            <a:fillRect/>
          </a:stretch>
        </p:blipFill>
        <p:spPr bwMode="auto">
          <a:xfrm>
            <a:off x="4788024" y="980728"/>
            <a:ext cx="3600400" cy="2402562"/>
          </a:xfrm>
          <a:prstGeom prst="rect">
            <a:avLst/>
          </a:prstGeom>
          <a:noFill/>
          <a:ln w="9525">
            <a:noFill/>
            <a:miter lim="800000"/>
            <a:headEnd/>
            <a:tailEnd/>
          </a:ln>
        </p:spPr>
      </p:pic>
      <p:pic>
        <p:nvPicPr>
          <p:cNvPr id="6" name="Picture 17" descr="automne_barre"/>
          <p:cNvPicPr>
            <a:picLocks noChangeAspect="1" noChangeArrowheads="1" noCrop="1"/>
          </p:cNvPicPr>
          <p:nvPr/>
        </p:nvPicPr>
        <p:blipFill>
          <a:blip r:embed="rId7" cstate="print"/>
          <a:srcRect/>
          <a:stretch>
            <a:fillRect/>
          </a:stretch>
        </p:blipFill>
        <p:spPr bwMode="auto">
          <a:xfrm rot="-5400000">
            <a:off x="1576196" y="3040428"/>
            <a:ext cx="5904656" cy="921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Документы 2017\Фото\фото ДНЗ 345\ремонтние работи 2017\IMG_20170625_204416.jpg"/>
          <p:cNvPicPr/>
          <p:nvPr/>
        </p:nvPicPr>
        <p:blipFill>
          <a:blip r:embed="rId3" cstate="print"/>
          <a:srcRect/>
          <a:stretch>
            <a:fillRect/>
          </a:stretch>
        </p:blipFill>
        <p:spPr bwMode="auto">
          <a:xfrm>
            <a:off x="467544" y="548680"/>
            <a:ext cx="4104456" cy="3384376"/>
          </a:xfrm>
          <a:prstGeom prst="rect">
            <a:avLst/>
          </a:prstGeom>
          <a:noFill/>
          <a:ln w="9525">
            <a:noFill/>
            <a:miter lim="800000"/>
            <a:headEnd/>
            <a:tailEnd/>
          </a:ln>
        </p:spPr>
      </p:pic>
      <p:pic>
        <p:nvPicPr>
          <p:cNvPr id="3" name="Рисунок 2" descr="D:\Документы 2017\Фото\фото ДНЗ 345\Camera\IMG_20170612_003524.jpg"/>
          <p:cNvPicPr/>
          <p:nvPr/>
        </p:nvPicPr>
        <p:blipFill>
          <a:blip r:embed="rId4" cstate="print"/>
          <a:srcRect/>
          <a:stretch>
            <a:fillRect/>
          </a:stretch>
        </p:blipFill>
        <p:spPr bwMode="auto">
          <a:xfrm>
            <a:off x="4427984" y="3212976"/>
            <a:ext cx="4242625" cy="3201527"/>
          </a:xfrm>
          <a:prstGeom prst="rect">
            <a:avLst/>
          </a:prstGeom>
          <a:noFill/>
          <a:ln w="9525">
            <a:noFill/>
            <a:miter lim="800000"/>
            <a:headEnd/>
            <a:tailEnd/>
          </a:ln>
        </p:spPr>
      </p:pic>
      <p:pic>
        <p:nvPicPr>
          <p:cNvPr id="4" name="Picture 3" descr="C:\Users\User01\РАБОЧИЙ СТОЛ\Facebook\садик\20191118_125701.jpg"/>
          <p:cNvPicPr>
            <a:picLocks noChangeAspect="1" noChangeArrowheads="1"/>
          </p:cNvPicPr>
          <p:nvPr/>
        </p:nvPicPr>
        <p:blipFill>
          <a:blip r:embed="rId5" cstate="print"/>
          <a:srcRect/>
          <a:stretch>
            <a:fillRect/>
          </a:stretch>
        </p:blipFill>
        <p:spPr bwMode="auto">
          <a:xfrm>
            <a:off x="-5357828" y="-5214998"/>
            <a:ext cx="4429102" cy="3684649"/>
          </a:xfrm>
          <a:prstGeom prst="rect">
            <a:avLst/>
          </a:prstGeom>
          <a:noFill/>
        </p:spPr>
      </p:pic>
      <p:pic>
        <p:nvPicPr>
          <p:cNvPr id="5" name="Picture 17" descr="automne_barre"/>
          <p:cNvPicPr>
            <a:picLocks noChangeAspect="1" noChangeArrowheads="1" noCrop="1"/>
          </p:cNvPicPr>
          <p:nvPr/>
        </p:nvPicPr>
        <p:blipFill>
          <a:blip r:embed="rId6" cstate="print"/>
          <a:srcRect/>
          <a:stretch>
            <a:fillRect/>
          </a:stretch>
        </p:blipFill>
        <p:spPr bwMode="auto">
          <a:xfrm rot="19567475">
            <a:off x="478458" y="4704106"/>
            <a:ext cx="4333389" cy="921160"/>
          </a:xfrm>
          <a:prstGeom prst="rect">
            <a:avLst/>
          </a:prstGeom>
          <a:noFill/>
          <a:ln w="9525">
            <a:noFill/>
            <a:miter lim="800000"/>
            <a:headEnd/>
            <a:tailEnd/>
          </a:ln>
        </p:spPr>
      </p:pic>
      <p:pic>
        <p:nvPicPr>
          <p:cNvPr id="6" name="Picture 17" descr="automne_barre"/>
          <p:cNvPicPr>
            <a:picLocks noChangeAspect="1" noChangeArrowheads="1" noCrop="1"/>
          </p:cNvPicPr>
          <p:nvPr/>
        </p:nvPicPr>
        <p:blipFill>
          <a:blip r:embed="rId6" cstate="print"/>
          <a:srcRect/>
          <a:stretch>
            <a:fillRect/>
          </a:stretch>
        </p:blipFill>
        <p:spPr bwMode="auto">
          <a:xfrm rot="19232962">
            <a:off x="4959387" y="1411327"/>
            <a:ext cx="4010956" cy="921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960x640_tri-3-vyisokih-podsolnuha-posredi-polya-sinee-nebo-s.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179512" y="404664"/>
            <a:ext cx="7920880" cy="1200329"/>
          </a:xfrm>
          <a:prstGeom prst="rect">
            <a:avLst/>
          </a:prstGeom>
          <a:noFill/>
        </p:spPr>
        <p:txBody>
          <a:bodyPr wrap="square" rtlCol="0">
            <a:spAutoFit/>
          </a:bodyPr>
          <a:lstStyle/>
          <a:p>
            <a:pPr algn="ctr"/>
            <a:r>
              <a:rPr lang="uk-UA" sz="3600" b="1" dirty="0" smtClean="0">
                <a:solidFill>
                  <a:srgbClr val="C00000"/>
                </a:solidFill>
              </a:rPr>
              <a:t>Тема: </a:t>
            </a:r>
            <a:r>
              <a:rPr lang="uk-UA" sz="3600" b="1" dirty="0" err="1" smtClean="0">
                <a:solidFill>
                  <a:srgbClr val="C00000"/>
                </a:solidFill>
              </a:rPr>
              <a:t>“звіт</a:t>
            </a:r>
            <a:r>
              <a:rPr lang="uk-UA" sz="3600" b="1" dirty="0" smtClean="0">
                <a:solidFill>
                  <a:srgbClr val="C00000"/>
                </a:solidFill>
              </a:rPr>
              <a:t> керівника 2019/2020 навчальний </a:t>
            </a:r>
            <a:r>
              <a:rPr lang="uk-UA" sz="3600" b="1" dirty="0" err="1" smtClean="0">
                <a:solidFill>
                  <a:srgbClr val="C00000"/>
                </a:solidFill>
              </a:rPr>
              <a:t>рік”</a:t>
            </a:r>
            <a:endParaRPr lang="ru-RU" sz="3600" b="1" dirty="0">
              <a:solidFill>
                <a:srgbClr val="C00000"/>
              </a:solidFill>
            </a:endParaRPr>
          </a:p>
        </p:txBody>
      </p:sp>
      <p:sp>
        <p:nvSpPr>
          <p:cNvPr id="4" name="Прямоугольник 3"/>
          <p:cNvSpPr/>
          <p:nvPr/>
        </p:nvSpPr>
        <p:spPr>
          <a:xfrm>
            <a:off x="251520" y="1844824"/>
            <a:ext cx="5328592" cy="4893647"/>
          </a:xfrm>
          <a:prstGeom prst="rect">
            <a:avLst/>
          </a:prstGeom>
        </p:spPr>
        <p:txBody>
          <a:bodyPr wrap="square">
            <a:spAutoFit/>
          </a:bodyPr>
          <a:lstStyle/>
          <a:p>
            <a:r>
              <a:rPr lang="uk-UA" sz="2400" b="1" dirty="0" smtClean="0"/>
              <a:t>Даний звіт зроблений на підставі наказу Міністерства освіти і науки України від 23.03.2005 р. № 178, «Положення про порядок звітування керівників дошкільних загальноосвітніх та професійно-технічних навчальних закладів про свою діяльність перед педагогічним колективом та громадськістю».</a:t>
            </a:r>
            <a:endParaRPr lang="ru-RU" sz="2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User01\РАБОЧИЙ СТОЛ\Facebook\садик\20191118_125701.jpg"/>
          <p:cNvPicPr>
            <a:picLocks noChangeAspect="1" noChangeArrowheads="1"/>
          </p:cNvPicPr>
          <p:nvPr/>
        </p:nvPicPr>
        <p:blipFill>
          <a:blip r:embed="rId3" cstate="print"/>
          <a:srcRect/>
          <a:stretch>
            <a:fillRect/>
          </a:stretch>
        </p:blipFill>
        <p:spPr bwMode="auto">
          <a:xfrm>
            <a:off x="-5357882" y="-5214998"/>
            <a:ext cx="4429102" cy="3684649"/>
          </a:xfrm>
          <a:prstGeom prst="rect">
            <a:avLst/>
          </a:prstGeom>
          <a:noFill/>
        </p:spPr>
      </p:pic>
      <p:pic>
        <p:nvPicPr>
          <p:cNvPr id="6" name="Picture 3" descr="C:\Users\User01\РАБОЧИЙ СТОЛ\Facebook\садик\20191118_125701.jpg"/>
          <p:cNvPicPr>
            <a:picLocks noChangeAspect="1" noChangeArrowheads="1"/>
          </p:cNvPicPr>
          <p:nvPr/>
        </p:nvPicPr>
        <p:blipFill>
          <a:blip r:embed="rId3" cstate="print"/>
          <a:srcRect/>
          <a:stretch>
            <a:fillRect/>
          </a:stretch>
        </p:blipFill>
        <p:spPr bwMode="auto">
          <a:xfrm>
            <a:off x="-5357828" y="-5214998"/>
            <a:ext cx="4429102" cy="3684649"/>
          </a:xfrm>
          <a:prstGeom prst="rect">
            <a:avLst/>
          </a:prstGeom>
          <a:noFill/>
        </p:spPr>
      </p:pic>
      <p:pic>
        <p:nvPicPr>
          <p:cNvPr id="7" name="Picture 3" descr="C:\Users\User01\РАБОЧИЙ СТОЛ\Facebook\садик\20191118_125701.jpg"/>
          <p:cNvPicPr>
            <a:picLocks noChangeAspect="1" noChangeArrowheads="1"/>
          </p:cNvPicPr>
          <p:nvPr/>
        </p:nvPicPr>
        <p:blipFill>
          <a:blip r:embed="rId3" cstate="print"/>
          <a:srcRect/>
          <a:stretch>
            <a:fillRect/>
          </a:stretch>
        </p:blipFill>
        <p:spPr bwMode="auto">
          <a:xfrm>
            <a:off x="-5357882" y="-5214998"/>
            <a:ext cx="4429102" cy="3684649"/>
          </a:xfrm>
          <a:prstGeom prst="rect">
            <a:avLst/>
          </a:prstGeom>
          <a:noFill/>
        </p:spPr>
      </p:pic>
      <p:pic>
        <p:nvPicPr>
          <p:cNvPr id="8" name="Picture 3" descr="C:\Users\User01\РАБОЧИЙ СТОЛ\Facebook\садик\20191118_125701.jpg"/>
          <p:cNvPicPr>
            <a:picLocks noChangeAspect="1" noChangeArrowheads="1"/>
          </p:cNvPicPr>
          <p:nvPr/>
        </p:nvPicPr>
        <p:blipFill>
          <a:blip r:embed="rId3" cstate="print"/>
          <a:srcRect/>
          <a:stretch>
            <a:fillRect/>
          </a:stretch>
        </p:blipFill>
        <p:spPr bwMode="auto">
          <a:xfrm>
            <a:off x="-5205428" y="-5062598"/>
            <a:ext cx="4429102" cy="3684649"/>
          </a:xfrm>
          <a:prstGeom prst="rect">
            <a:avLst/>
          </a:prstGeom>
          <a:noFill/>
        </p:spPr>
      </p:pic>
      <p:pic>
        <p:nvPicPr>
          <p:cNvPr id="9" name="Рисунок 8" descr="C:\Users\User01\РАБОЧИЙ СТОЛ\Facebook\садик\20191118_125701.jpg"/>
          <p:cNvPicPr/>
          <p:nvPr/>
        </p:nvPicPr>
        <p:blipFill>
          <a:blip r:embed="rId4" cstate="print"/>
          <a:srcRect/>
          <a:stretch>
            <a:fillRect/>
          </a:stretch>
        </p:blipFill>
        <p:spPr bwMode="auto">
          <a:xfrm>
            <a:off x="714348" y="642918"/>
            <a:ext cx="3482399" cy="2612390"/>
          </a:xfrm>
          <a:prstGeom prst="rect">
            <a:avLst/>
          </a:prstGeom>
          <a:noFill/>
          <a:ln w="9525">
            <a:noFill/>
            <a:miter lim="800000"/>
            <a:headEnd/>
            <a:tailEnd/>
          </a:ln>
        </p:spPr>
      </p:pic>
      <p:pic>
        <p:nvPicPr>
          <p:cNvPr id="10" name="Рисунок 9" descr="C:\Users\User01\РАБОЧИЙ СТОЛ\Facebook\садик\20191118_133524.jpg"/>
          <p:cNvPicPr/>
          <p:nvPr/>
        </p:nvPicPr>
        <p:blipFill>
          <a:blip r:embed="rId5" cstate="print"/>
          <a:srcRect/>
          <a:stretch>
            <a:fillRect/>
          </a:stretch>
        </p:blipFill>
        <p:spPr bwMode="auto">
          <a:xfrm>
            <a:off x="785786" y="3643314"/>
            <a:ext cx="3500462" cy="2500330"/>
          </a:xfrm>
          <a:prstGeom prst="rect">
            <a:avLst/>
          </a:prstGeom>
          <a:noFill/>
          <a:ln w="9525">
            <a:noFill/>
            <a:miter lim="800000"/>
            <a:headEnd/>
            <a:tailEnd/>
          </a:ln>
        </p:spPr>
      </p:pic>
      <p:pic>
        <p:nvPicPr>
          <p:cNvPr id="11" name="Рисунок 10" descr="C:\Users\User01\РАБОЧИЙ СТОЛ\Facebook\садик\20191126_095505.jpg"/>
          <p:cNvPicPr/>
          <p:nvPr/>
        </p:nvPicPr>
        <p:blipFill>
          <a:blip r:embed="rId6" cstate="print"/>
          <a:srcRect/>
          <a:stretch>
            <a:fillRect/>
          </a:stretch>
        </p:blipFill>
        <p:spPr bwMode="auto">
          <a:xfrm>
            <a:off x="4429124" y="2214554"/>
            <a:ext cx="3994502" cy="2996554"/>
          </a:xfrm>
          <a:prstGeom prst="rect">
            <a:avLst/>
          </a:prstGeom>
          <a:noFill/>
          <a:ln w="9525">
            <a:noFill/>
            <a:miter lim="800000"/>
            <a:headEnd/>
            <a:tailEnd/>
          </a:ln>
        </p:spPr>
      </p:pic>
      <p:pic>
        <p:nvPicPr>
          <p:cNvPr id="12" name="Picture 17" descr="automne_barre"/>
          <p:cNvPicPr>
            <a:picLocks noChangeAspect="1" noChangeArrowheads="1" noCrop="1"/>
          </p:cNvPicPr>
          <p:nvPr/>
        </p:nvPicPr>
        <p:blipFill>
          <a:blip r:embed="rId7" cstate="print"/>
          <a:srcRect/>
          <a:stretch>
            <a:fillRect/>
          </a:stretch>
        </p:blipFill>
        <p:spPr bwMode="auto">
          <a:xfrm>
            <a:off x="3995936" y="5373216"/>
            <a:ext cx="4752528" cy="921160"/>
          </a:xfrm>
          <a:prstGeom prst="rect">
            <a:avLst/>
          </a:prstGeom>
          <a:noFill/>
          <a:ln w="9525">
            <a:noFill/>
            <a:miter lim="800000"/>
            <a:headEnd/>
            <a:tailEnd/>
          </a:ln>
        </p:spPr>
      </p:pic>
      <p:pic>
        <p:nvPicPr>
          <p:cNvPr id="13" name="Picture 17" descr="automne_barre"/>
          <p:cNvPicPr>
            <a:picLocks noChangeAspect="1" noChangeArrowheads="1" noCrop="1"/>
          </p:cNvPicPr>
          <p:nvPr/>
        </p:nvPicPr>
        <p:blipFill>
          <a:blip r:embed="rId7" cstate="print"/>
          <a:srcRect/>
          <a:stretch>
            <a:fillRect/>
          </a:stretch>
        </p:blipFill>
        <p:spPr bwMode="auto">
          <a:xfrm>
            <a:off x="4139952" y="908720"/>
            <a:ext cx="4608512" cy="921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Документы 2017\Фото\Viber Videos\Camera\IMG_20190511_124753.jpg"/>
          <p:cNvPicPr/>
          <p:nvPr/>
        </p:nvPicPr>
        <p:blipFill>
          <a:blip r:embed="rId3" cstate="print"/>
          <a:srcRect/>
          <a:stretch>
            <a:fillRect/>
          </a:stretch>
        </p:blipFill>
        <p:spPr bwMode="auto">
          <a:xfrm rot="898957">
            <a:off x="4184948" y="1908296"/>
            <a:ext cx="4245622" cy="3134648"/>
          </a:xfrm>
          <a:prstGeom prst="rect">
            <a:avLst/>
          </a:prstGeom>
          <a:noFill/>
          <a:ln w="9525">
            <a:noFill/>
            <a:miter lim="800000"/>
            <a:headEnd/>
            <a:tailEnd/>
          </a:ln>
        </p:spPr>
      </p:pic>
      <p:pic>
        <p:nvPicPr>
          <p:cNvPr id="3" name="Рисунок 2" descr="D:\Документы 2017\Фото\Viber Videos\Camera\IMG_20190511_125016.jpg"/>
          <p:cNvPicPr/>
          <p:nvPr/>
        </p:nvPicPr>
        <p:blipFill>
          <a:blip r:embed="rId4" cstate="print"/>
          <a:srcRect/>
          <a:stretch>
            <a:fillRect/>
          </a:stretch>
        </p:blipFill>
        <p:spPr bwMode="auto">
          <a:xfrm>
            <a:off x="539552" y="836712"/>
            <a:ext cx="3672408" cy="4968552"/>
          </a:xfrm>
          <a:prstGeom prst="rect">
            <a:avLst/>
          </a:prstGeom>
          <a:noFill/>
          <a:ln w="9525">
            <a:noFill/>
            <a:miter lim="800000"/>
            <a:headEnd/>
            <a:tailEnd/>
          </a:ln>
        </p:spPr>
      </p:pic>
      <p:pic>
        <p:nvPicPr>
          <p:cNvPr id="4" name="Picture 17" descr="automne_barre"/>
          <p:cNvPicPr>
            <a:picLocks noChangeAspect="1" noChangeArrowheads="1" noCrop="1"/>
          </p:cNvPicPr>
          <p:nvPr/>
        </p:nvPicPr>
        <p:blipFill>
          <a:blip r:embed="rId5" cstate="print"/>
          <a:srcRect/>
          <a:stretch>
            <a:fillRect/>
          </a:stretch>
        </p:blipFill>
        <p:spPr bwMode="auto">
          <a:xfrm rot="1291912">
            <a:off x="3863504" y="5188246"/>
            <a:ext cx="4265477" cy="921160"/>
          </a:xfrm>
          <a:prstGeom prst="rect">
            <a:avLst/>
          </a:prstGeom>
          <a:noFill/>
          <a:ln w="9525">
            <a:noFill/>
            <a:miter lim="800000"/>
            <a:headEnd/>
            <a:tailEnd/>
          </a:ln>
        </p:spPr>
      </p:pic>
      <p:pic>
        <p:nvPicPr>
          <p:cNvPr id="5" name="Picture 17" descr="automne_barre"/>
          <p:cNvPicPr>
            <a:picLocks noChangeAspect="1" noChangeArrowheads="1" noCrop="1"/>
          </p:cNvPicPr>
          <p:nvPr/>
        </p:nvPicPr>
        <p:blipFill>
          <a:blip r:embed="rId5" cstate="print"/>
          <a:srcRect/>
          <a:stretch>
            <a:fillRect/>
          </a:stretch>
        </p:blipFill>
        <p:spPr bwMode="auto">
          <a:xfrm rot="1165165">
            <a:off x="4674495" y="725191"/>
            <a:ext cx="3820056" cy="921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31840" y="476672"/>
            <a:ext cx="5328592" cy="1323439"/>
          </a:xfrm>
          <a:prstGeom prst="rect">
            <a:avLst/>
          </a:prstGeom>
          <a:noFill/>
        </p:spPr>
        <p:txBody>
          <a:bodyPr wrap="square" rtlCol="0">
            <a:spAutoFit/>
          </a:bodyPr>
          <a:lstStyle/>
          <a:p>
            <a:pPr algn="ctr"/>
            <a:endParaRPr lang="ru-RU" sz="8000" b="1" i="1" dirty="0">
              <a:solidFill>
                <a:srgbClr val="FF0000"/>
              </a:solidFill>
              <a:latin typeface="Bookman Old Style" pitchFamily="18" charset="0"/>
            </a:endParaRPr>
          </a:p>
        </p:txBody>
      </p:sp>
      <p:pic>
        <p:nvPicPr>
          <p:cNvPr id="4" name="Picture 4" descr="7c9c12bec78bc1d84a26b7bf451"/>
          <p:cNvPicPr>
            <a:picLocks noChangeAspect="1" noChangeArrowheads="1"/>
          </p:cNvPicPr>
          <p:nvPr/>
        </p:nvPicPr>
        <p:blipFill>
          <a:blip r:embed="rId2" cstate="print"/>
          <a:srcRect/>
          <a:stretch>
            <a:fillRect/>
          </a:stretch>
        </p:blipFill>
        <p:spPr bwMode="auto">
          <a:xfrm>
            <a:off x="827584" y="692696"/>
            <a:ext cx="7524328" cy="5644553"/>
          </a:xfrm>
          <a:prstGeom prst="rect">
            <a:avLst/>
          </a:prstGeom>
          <a:noFill/>
          <a:ln w="9525">
            <a:noFill/>
            <a:miter lim="800000"/>
            <a:headEnd/>
            <a:tailEnd/>
          </a:ln>
        </p:spPr>
      </p:pic>
      <p:sp>
        <p:nvSpPr>
          <p:cNvPr id="5" name="TextBox 4"/>
          <p:cNvSpPr txBox="1"/>
          <p:nvPr/>
        </p:nvSpPr>
        <p:spPr>
          <a:xfrm rot="19971786">
            <a:off x="376859" y="2170048"/>
            <a:ext cx="8502121" cy="1169551"/>
          </a:xfrm>
          <a:prstGeom prst="rect">
            <a:avLst/>
          </a:prstGeom>
          <a:noFill/>
        </p:spPr>
        <p:txBody>
          <a:bodyPr wrap="square" rtlCol="0">
            <a:spAutoFit/>
          </a:bodyPr>
          <a:lstStyle/>
          <a:p>
            <a:r>
              <a:rPr lang="uk-UA" sz="7000" b="1" i="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ДЯКУЮ ЗА УВАГУ</a:t>
            </a:r>
            <a:endParaRPr lang="ru-RU" sz="70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2920" y="692696"/>
            <a:ext cx="8183880" cy="5400600"/>
          </a:xfrm>
        </p:spPr>
        <p:txBody>
          <a:bodyPr>
            <a:normAutofit/>
          </a:bodyPr>
          <a:lstStyle/>
          <a:p>
            <a:pPr lvl="0">
              <a:buNone/>
            </a:pPr>
            <a:r>
              <a:rPr lang="uk-UA" sz="3200" b="1" i="1" dirty="0" smtClean="0">
                <a:solidFill>
                  <a:schemeClr val="accent6">
                    <a:lumMod val="50000"/>
                  </a:schemeClr>
                </a:solidFill>
              </a:rPr>
              <a:t>Головною метою дошкільного закладу </a:t>
            </a:r>
          </a:p>
          <a:p>
            <a:pPr lvl="0">
              <a:buNone/>
            </a:pPr>
            <a:endParaRPr lang="uk-UA" dirty="0" smtClean="0"/>
          </a:p>
          <a:p>
            <a:pPr lvl="0"/>
            <a:r>
              <a:rPr lang="uk-UA" sz="3000" dirty="0" smtClean="0"/>
              <a:t>забезпечення реалізації права громадян на здобуття дошкільної освіти, задоволення потреб громадян у нагляді, догляді та оздоровленні дітей, створення умов для їх фізичного, розумового і духовного розвитку.</a:t>
            </a:r>
            <a:endParaRPr lang="ru-RU" sz="3000" dirty="0" smtClean="0"/>
          </a:p>
          <a:p>
            <a:pPr lvl="0"/>
            <a:r>
              <a:rPr lang="uk-UA" sz="3000" dirty="0" smtClean="0"/>
              <a:t>Забезпечити прозорість, відкритість і демократичність управління навчальним закладом.</a:t>
            </a:r>
            <a:endParaRPr lang="ru-RU" sz="3000" dirty="0" smtClean="0"/>
          </a:p>
          <a:p>
            <a:endParaRPr lang="ru-RU" dirty="0"/>
          </a:p>
        </p:txBody>
      </p:sp>
      <p:pic>
        <p:nvPicPr>
          <p:cNvPr id="5" name="Picture 17" descr="automne_barre"/>
          <p:cNvPicPr>
            <a:picLocks noChangeAspect="1" noChangeArrowheads="1" noCrop="1"/>
          </p:cNvPicPr>
          <p:nvPr/>
        </p:nvPicPr>
        <p:blipFill>
          <a:blip r:embed="rId2" cstate="print"/>
          <a:srcRect/>
          <a:stretch>
            <a:fillRect/>
          </a:stretch>
        </p:blipFill>
        <p:spPr bwMode="auto">
          <a:xfrm rot="20344924">
            <a:off x="4539788" y="5291966"/>
            <a:ext cx="3782474" cy="921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404664"/>
            <a:ext cx="8183880" cy="720080"/>
          </a:xfrm>
        </p:spPr>
        <p:txBody>
          <a:bodyPr>
            <a:normAutofit/>
          </a:bodyPr>
          <a:lstStyle/>
          <a:p>
            <a:pPr algn="ctr"/>
            <a:r>
              <a:rPr lang="uk-UA" i="1" dirty="0" smtClean="0">
                <a:solidFill>
                  <a:schemeClr val="accent6">
                    <a:lumMod val="50000"/>
                  </a:schemeClr>
                </a:solidFill>
              </a:rPr>
              <a:t>Нормативна база </a:t>
            </a:r>
            <a:endParaRPr lang="ru-RU" i="1" dirty="0">
              <a:solidFill>
                <a:schemeClr val="accent6">
                  <a:lumMod val="50000"/>
                </a:schemeClr>
              </a:solidFill>
            </a:endParaRPr>
          </a:p>
        </p:txBody>
      </p:sp>
      <p:sp>
        <p:nvSpPr>
          <p:cNvPr id="3" name="Содержимое 2"/>
          <p:cNvSpPr>
            <a:spLocks noGrp="1"/>
          </p:cNvSpPr>
          <p:nvPr>
            <p:ph idx="1"/>
          </p:nvPr>
        </p:nvSpPr>
        <p:spPr>
          <a:xfrm>
            <a:off x="395536" y="1196752"/>
            <a:ext cx="8748464" cy="4176464"/>
          </a:xfrm>
        </p:spPr>
        <p:txBody>
          <a:bodyPr>
            <a:noAutofit/>
          </a:bodyPr>
          <a:lstStyle/>
          <a:p>
            <a:r>
              <a:rPr lang="uk-UA" sz="2000" b="1" dirty="0" smtClean="0"/>
              <a:t>Упродовж  201</a:t>
            </a:r>
            <a:r>
              <a:rPr lang="ru-RU" sz="2000" b="1" dirty="0" smtClean="0"/>
              <a:t>9/</a:t>
            </a:r>
            <a:r>
              <a:rPr lang="uk-UA" sz="2000" b="1" dirty="0" smtClean="0"/>
              <a:t> 20</a:t>
            </a:r>
            <a:r>
              <a:rPr lang="ru-RU" sz="2000" b="1" dirty="0" smtClean="0"/>
              <a:t>20</a:t>
            </a:r>
            <a:r>
              <a:rPr lang="uk-UA" sz="2000" b="1" dirty="0" smtClean="0"/>
              <a:t> навчального року робота  Дошкільного навчального  закладу була спрямована на реалізацію державної освітньої політики, здійснювала свою діяльність відповідно до нормативних документів та законодавчих актів України: </a:t>
            </a:r>
            <a:endParaRPr lang="ru-RU" sz="2000" b="1" dirty="0" smtClean="0"/>
          </a:p>
          <a:p>
            <a:r>
              <a:rPr lang="uk-UA" sz="2000" b="1" dirty="0" smtClean="0"/>
              <a:t>• Конституція України </a:t>
            </a:r>
            <a:endParaRPr lang="ru-RU" sz="2000" b="1" dirty="0" smtClean="0"/>
          </a:p>
          <a:p>
            <a:r>
              <a:rPr lang="uk-UA" sz="2000" b="1" dirty="0" smtClean="0"/>
              <a:t>• Закон України «Про освіту» </a:t>
            </a:r>
            <a:endParaRPr lang="ru-RU" sz="2000" b="1" dirty="0" smtClean="0"/>
          </a:p>
          <a:p>
            <a:r>
              <a:rPr lang="uk-UA" sz="2000" b="1" dirty="0" smtClean="0"/>
              <a:t>• Закон України «Про дошкільну освіту» </a:t>
            </a:r>
            <a:endParaRPr lang="ru-RU" sz="2000" b="1" dirty="0" smtClean="0"/>
          </a:p>
          <a:p>
            <a:r>
              <a:rPr lang="uk-UA" sz="2000" b="1" dirty="0" smtClean="0"/>
              <a:t>• Закон «Про мови в Україні» </a:t>
            </a:r>
            <a:endParaRPr lang="ru-RU" sz="2000" b="1" dirty="0" smtClean="0"/>
          </a:p>
          <a:p>
            <a:r>
              <a:rPr lang="uk-UA" sz="2000" b="1" dirty="0" smtClean="0"/>
              <a:t>• Закон України «Про охорону дитинства» №2402-ІІІ від 26.04.2001 </a:t>
            </a:r>
            <a:r>
              <a:rPr lang="uk-UA" sz="2000" b="1" dirty="0" err="1" smtClean="0"/>
              <a:t>•Положення</a:t>
            </a:r>
            <a:r>
              <a:rPr lang="uk-UA" sz="2000" b="1" dirty="0" smtClean="0"/>
              <a:t> про дошкільний навчальний заклад. Постанова КМУ №305 від 12.03.2003 </a:t>
            </a:r>
            <a:endParaRPr lang="ru-RU" sz="2000" b="1" dirty="0" smtClean="0"/>
          </a:p>
          <a:p>
            <a:r>
              <a:rPr lang="uk-UA" sz="2000" b="1" dirty="0" smtClean="0"/>
              <a:t>• Конвенція ООН про права дитини </a:t>
            </a:r>
            <a:endParaRPr lang="ru-RU" sz="2000" b="1" dirty="0" smtClean="0"/>
          </a:p>
          <a:p>
            <a:r>
              <a:rPr lang="uk-UA" sz="2000" b="1" dirty="0" smtClean="0"/>
              <a:t>• Національна доктрина розвитку освіти. Указ Президента України №347/2002 від 17.04.2002 </a:t>
            </a:r>
            <a:endParaRPr lang="ru-RU" sz="2000" b="1" dirty="0" smtClean="0"/>
          </a:p>
          <a:p>
            <a:endParaRPr lang="ru-RU" sz="2200" dirty="0"/>
          </a:p>
        </p:txBody>
      </p:sp>
      <p:pic>
        <p:nvPicPr>
          <p:cNvPr id="4" name="Picture 17" descr="automne_barre"/>
          <p:cNvPicPr>
            <a:picLocks noChangeAspect="1" noChangeArrowheads="1" noCrop="1"/>
          </p:cNvPicPr>
          <p:nvPr/>
        </p:nvPicPr>
        <p:blipFill>
          <a:blip r:embed="rId2" cstate="print"/>
          <a:srcRect/>
          <a:stretch>
            <a:fillRect/>
          </a:stretch>
        </p:blipFill>
        <p:spPr bwMode="auto">
          <a:xfrm>
            <a:off x="2699792" y="5589240"/>
            <a:ext cx="3782474" cy="921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76672"/>
            <a:ext cx="8183880" cy="720080"/>
          </a:xfrm>
        </p:spPr>
        <p:txBody>
          <a:bodyPr>
            <a:normAutofit/>
          </a:bodyPr>
          <a:lstStyle/>
          <a:p>
            <a:pPr algn="ctr"/>
            <a:r>
              <a:rPr lang="uk-UA" dirty="0" smtClean="0">
                <a:solidFill>
                  <a:schemeClr val="accent6">
                    <a:lumMod val="50000"/>
                  </a:schemeClr>
                </a:solidFill>
              </a:rPr>
              <a:t>Відомості про заклад </a:t>
            </a:r>
            <a:endParaRPr lang="ru-RU" dirty="0">
              <a:solidFill>
                <a:schemeClr val="accent6">
                  <a:lumMod val="50000"/>
                </a:schemeClr>
              </a:solidFill>
            </a:endParaRPr>
          </a:p>
        </p:txBody>
      </p:sp>
      <p:sp>
        <p:nvSpPr>
          <p:cNvPr id="3" name="Содержимое 2"/>
          <p:cNvSpPr>
            <a:spLocks noGrp="1"/>
          </p:cNvSpPr>
          <p:nvPr>
            <p:ph idx="1"/>
          </p:nvPr>
        </p:nvSpPr>
        <p:spPr>
          <a:xfrm>
            <a:off x="502920" y="1052736"/>
            <a:ext cx="8183880" cy="5112568"/>
          </a:xfrm>
        </p:spPr>
        <p:txBody>
          <a:bodyPr>
            <a:normAutofit fontScale="85000" lnSpcReduction="20000"/>
          </a:bodyPr>
          <a:lstStyle/>
          <a:p>
            <a:r>
              <a:rPr lang="uk-UA" dirty="0" smtClean="0"/>
              <a:t>У дошкільному навчальному закладі у 201</a:t>
            </a:r>
            <a:r>
              <a:rPr lang="ru-RU" dirty="0" smtClean="0"/>
              <a:t>9</a:t>
            </a:r>
            <a:r>
              <a:rPr lang="uk-UA" dirty="0" smtClean="0"/>
              <a:t>/20</a:t>
            </a:r>
            <a:r>
              <a:rPr lang="ru-RU" dirty="0" smtClean="0"/>
              <a:t>20 </a:t>
            </a:r>
            <a:r>
              <a:rPr lang="uk-UA" dirty="0" smtClean="0"/>
              <a:t>навчальному році функціонувало </a:t>
            </a:r>
            <a:r>
              <a:rPr lang="ru-RU" dirty="0" smtClean="0"/>
              <a:t>8</a:t>
            </a:r>
            <a:r>
              <a:rPr lang="uk-UA" dirty="0" smtClean="0"/>
              <a:t> груп, відвідували 1</a:t>
            </a:r>
            <a:r>
              <a:rPr lang="ru-RU" dirty="0" smtClean="0"/>
              <a:t>77</a:t>
            </a:r>
            <a:r>
              <a:rPr lang="uk-UA" dirty="0" smtClean="0"/>
              <a:t> </a:t>
            </a:r>
            <a:r>
              <a:rPr lang="uk-UA" dirty="0" err="1" smtClean="0"/>
              <a:t>вихованц</a:t>
            </a:r>
            <a:r>
              <a:rPr lang="ru-RU" dirty="0" err="1" smtClean="0"/>
              <a:t>ів</a:t>
            </a:r>
            <a:r>
              <a:rPr lang="uk-UA" dirty="0" smtClean="0"/>
              <a:t> (2 групи для дітей раннього віку, 6 груп для дітей дошкільного віку 2 з них групи спеціального призначення, 1група інклюзивного виховання)  Заклад працює за 5-денним з 12-ти годинним режимом роботи:  (з 7.00 до 19.00).</a:t>
            </a:r>
          </a:p>
          <a:p>
            <a:r>
              <a:rPr lang="uk-UA" dirty="0" smtClean="0"/>
              <a:t> Для виховання та навчання дітей створені всі умови, обладнані спеціальні приміщення:</a:t>
            </a:r>
            <a:br>
              <a:rPr lang="uk-UA" dirty="0" smtClean="0"/>
            </a:br>
            <a:r>
              <a:rPr lang="uk-UA" dirty="0" smtClean="0"/>
              <a:t>- музична зала;                                                                                                                                              - спортивна зала                                                                                                                                                - методичний кабінет;                                                                                                              - медичний блок  (</a:t>
            </a:r>
            <a:r>
              <a:rPr lang="uk-UA" dirty="0" err="1" smtClean="0"/>
              <a:t>кабінет-</a:t>
            </a:r>
            <a:r>
              <a:rPr lang="uk-UA" dirty="0" smtClean="0"/>
              <a:t> </a:t>
            </a:r>
            <a:r>
              <a:rPr lang="uk-UA" dirty="0" err="1" smtClean="0"/>
              <a:t>маніпуляційна</a:t>
            </a:r>
            <a:r>
              <a:rPr lang="uk-UA" dirty="0" smtClean="0"/>
              <a:t>, ізолятор, сучасні санітарні приміщення);                                                                                                                             - костюмерна; </a:t>
            </a:r>
            <a:endParaRPr lang="ru-RU" dirty="0"/>
          </a:p>
        </p:txBody>
      </p:sp>
      <p:pic>
        <p:nvPicPr>
          <p:cNvPr id="4" name="Picture 17" descr="automne_barre"/>
          <p:cNvPicPr>
            <a:picLocks noChangeAspect="1" noChangeArrowheads="1" noCrop="1"/>
          </p:cNvPicPr>
          <p:nvPr/>
        </p:nvPicPr>
        <p:blipFill>
          <a:blip r:embed="rId2" cstate="print"/>
          <a:srcRect/>
          <a:stretch>
            <a:fillRect/>
          </a:stretch>
        </p:blipFill>
        <p:spPr bwMode="auto">
          <a:xfrm rot="10800000">
            <a:off x="3012461" y="5594974"/>
            <a:ext cx="3782474" cy="921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183880" cy="432048"/>
          </a:xfrm>
        </p:spPr>
        <p:txBody>
          <a:bodyPr>
            <a:normAutofit fontScale="90000"/>
          </a:bodyPr>
          <a:lstStyle/>
          <a:p>
            <a:pPr algn="ctr"/>
            <a:r>
              <a:rPr lang="uk-UA" dirty="0" smtClean="0">
                <a:solidFill>
                  <a:schemeClr val="accent6">
                    <a:lumMod val="50000"/>
                  </a:schemeClr>
                </a:solidFill>
              </a:rPr>
              <a:t>Відомості про заклад </a:t>
            </a:r>
            <a:endParaRPr lang="ru-RU" dirty="0"/>
          </a:p>
        </p:txBody>
      </p:sp>
      <p:sp>
        <p:nvSpPr>
          <p:cNvPr id="3" name="Содержимое 2"/>
          <p:cNvSpPr>
            <a:spLocks noGrp="1"/>
          </p:cNvSpPr>
          <p:nvPr>
            <p:ph idx="1"/>
          </p:nvPr>
        </p:nvSpPr>
        <p:spPr>
          <a:xfrm>
            <a:off x="502920" y="1124744"/>
            <a:ext cx="8183880" cy="5112568"/>
          </a:xfrm>
        </p:spPr>
        <p:txBody>
          <a:bodyPr>
            <a:normAutofit fontScale="92500" lnSpcReduction="20000"/>
          </a:bodyPr>
          <a:lstStyle/>
          <a:p>
            <a:r>
              <a:rPr lang="uk-UA" dirty="0" smtClean="0"/>
              <a:t>У закладі в наявності  кабінет завідувача, кабінет методиста та практичного психолога, кабінет завгоспа, кабінет логопеда, пральня, харчоблок. Територія навчального закладу озеленена, поділена на зони відповідно до вимог щодо організації розвивального життєвого простору.  Кожна група має окремий майданчик, на якому встановлено ігрове обладнання, інсталяції, квітники. Мається підвал для зберігання овочів, сарай для зберігання садового інвентарю та матеріалів для сезонного використання, </a:t>
            </a:r>
            <a:r>
              <a:rPr lang="uk-UA" dirty="0" err="1" smtClean="0"/>
              <a:t>колясочна</a:t>
            </a:r>
            <a:r>
              <a:rPr lang="uk-UA" dirty="0" smtClean="0"/>
              <a:t>, українська кімната, тимчасове укриття (бомбосховище).</a:t>
            </a:r>
            <a:endParaRPr lang="ru-RU" dirty="0"/>
          </a:p>
        </p:txBody>
      </p:sp>
      <p:pic>
        <p:nvPicPr>
          <p:cNvPr id="4" name="Picture 17" descr="automne_barre"/>
          <p:cNvPicPr>
            <a:picLocks noChangeAspect="1" noChangeArrowheads="1" noCrop="1"/>
          </p:cNvPicPr>
          <p:nvPr/>
        </p:nvPicPr>
        <p:blipFill>
          <a:blip r:embed="rId2" cstate="print"/>
          <a:srcRect/>
          <a:stretch>
            <a:fillRect/>
          </a:stretch>
        </p:blipFill>
        <p:spPr bwMode="auto">
          <a:xfrm>
            <a:off x="2483768" y="5589240"/>
            <a:ext cx="3782474" cy="921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8064" y="4983480"/>
            <a:ext cx="3538736" cy="1051560"/>
          </a:xfrm>
        </p:spPr>
        <p:txBody>
          <a:bodyPr>
            <a:normAutofit fontScale="90000"/>
          </a:bodyPr>
          <a:lstStyle/>
          <a:p>
            <a:r>
              <a:rPr lang="uk-UA" dirty="0" smtClean="0">
                <a:solidFill>
                  <a:schemeClr val="accent6">
                    <a:lumMod val="50000"/>
                  </a:schemeClr>
                </a:solidFill>
              </a:rPr>
              <a:t>Предметно розвивальне середовище</a:t>
            </a:r>
            <a:endParaRPr lang="ru-RU" dirty="0">
              <a:solidFill>
                <a:schemeClr val="accent6">
                  <a:lumMod val="50000"/>
                </a:schemeClr>
              </a:solidFill>
            </a:endParaRPr>
          </a:p>
        </p:txBody>
      </p:sp>
      <p:pic>
        <p:nvPicPr>
          <p:cNvPr id="4" name="Содержимое 3" descr="D:\Документы 2017\Фото\аааааааааа\100CANON\IMG_5129.JPG"/>
          <p:cNvPicPr>
            <a:picLocks noGrp="1"/>
          </p:cNvPicPr>
          <p:nvPr>
            <p:ph idx="1"/>
          </p:nvPr>
        </p:nvPicPr>
        <p:blipFill>
          <a:blip r:embed="rId2" cstate="print"/>
          <a:srcRect/>
          <a:stretch>
            <a:fillRect/>
          </a:stretch>
        </p:blipFill>
        <p:spPr bwMode="auto">
          <a:xfrm>
            <a:off x="4139952" y="1412776"/>
            <a:ext cx="4144869" cy="2903837"/>
          </a:xfrm>
          <a:prstGeom prst="rect">
            <a:avLst/>
          </a:prstGeom>
          <a:noFill/>
          <a:ln w="9525">
            <a:noFill/>
            <a:miter lim="800000"/>
            <a:headEnd/>
            <a:tailEnd/>
          </a:ln>
        </p:spPr>
      </p:pic>
      <p:pic>
        <p:nvPicPr>
          <p:cNvPr id="5" name="Рисунок 4" descr="C:\Users\Валентина\Desktop\солянка ДНЗ\IMG_20200804_163448.jpg"/>
          <p:cNvPicPr/>
          <p:nvPr/>
        </p:nvPicPr>
        <p:blipFill>
          <a:blip r:embed="rId3" cstate="print"/>
          <a:srcRect/>
          <a:stretch>
            <a:fillRect/>
          </a:stretch>
        </p:blipFill>
        <p:spPr bwMode="auto">
          <a:xfrm>
            <a:off x="683568" y="3573016"/>
            <a:ext cx="3083442" cy="2313915"/>
          </a:xfrm>
          <a:prstGeom prst="rect">
            <a:avLst/>
          </a:prstGeom>
          <a:noFill/>
          <a:ln w="9525">
            <a:noFill/>
            <a:miter lim="800000"/>
            <a:headEnd/>
            <a:tailEnd/>
          </a:ln>
        </p:spPr>
      </p:pic>
      <p:pic>
        <p:nvPicPr>
          <p:cNvPr id="6" name="Рисунок 5" descr="C:\Users\Валентина\Desktop\солянка ДНЗ\IMG_20200804_165059.jpg"/>
          <p:cNvPicPr/>
          <p:nvPr/>
        </p:nvPicPr>
        <p:blipFill>
          <a:blip r:embed="rId4" cstate="print"/>
          <a:srcRect/>
          <a:stretch>
            <a:fillRect/>
          </a:stretch>
        </p:blipFill>
        <p:spPr bwMode="auto">
          <a:xfrm>
            <a:off x="539552" y="476672"/>
            <a:ext cx="3170717" cy="2379410"/>
          </a:xfrm>
          <a:prstGeom prst="rect">
            <a:avLst/>
          </a:prstGeom>
          <a:noFill/>
          <a:ln w="9525">
            <a:noFill/>
            <a:miter lim="800000"/>
            <a:headEnd/>
            <a:tailEnd/>
          </a:ln>
        </p:spPr>
      </p:pic>
      <p:pic>
        <p:nvPicPr>
          <p:cNvPr id="7" name="Picture 17" descr="automne_barre"/>
          <p:cNvPicPr>
            <a:picLocks noChangeAspect="1" noChangeArrowheads="1" noCrop="1"/>
          </p:cNvPicPr>
          <p:nvPr/>
        </p:nvPicPr>
        <p:blipFill>
          <a:blip r:embed="rId5" cstate="print"/>
          <a:srcRect/>
          <a:stretch>
            <a:fillRect/>
          </a:stretch>
        </p:blipFill>
        <p:spPr bwMode="auto">
          <a:xfrm>
            <a:off x="4211960" y="404664"/>
            <a:ext cx="3782474" cy="921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2920" y="5733256"/>
            <a:ext cx="8183880" cy="504056"/>
          </a:xfrm>
        </p:spPr>
        <p:txBody>
          <a:bodyPr>
            <a:normAutofit/>
          </a:bodyPr>
          <a:lstStyle/>
          <a:p>
            <a:r>
              <a:rPr lang="uk-UA" sz="2200" dirty="0" smtClean="0">
                <a:solidFill>
                  <a:schemeClr val="accent6">
                    <a:lumMod val="50000"/>
                  </a:schemeClr>
                </a:solidFill>
              </a:rPr>
              <a:t>Кожна вікова група має окреме ділянки для прогулянки</a:t>
            </a:r>
            <a:endParaRPr lang="ru-RU" sz="2200" dirty="0">
              <a:solidFill>
                <a:schemeClr val="accent6">
                  <a:lumMod val="50000"/>
                </a:schemeClr>
              </a:solidFill>
            </a:endParaRPr>
          </a:p>
        </p:txBody>
      </p:sp>
      <p:pic>
        <p:nvPicPr>
          <p:cNvPr id="4" name="Содержимое 3" descr="D:\Документы 2017\Фото\фото спорт Для Саши\Літній оздор\image-0-02-04-7ce3f3b8db9c0ad4e6e0eab14c2b9746ae545ce6dc4846d6da7eb4a958b9144e-V.jpg"/>
          <p:cNvPicPr>
            <a:picLocks noGrp="1"/>
          </p:cNvPicPr>
          <p:nvPr>
            <p:ph idx="1"/>
          </p:nvPr>
        </p:nvPicPr>
        <p:blipFill>
          <a:blip r:embed="rId2" cstate="print"/>
          <a:srcRect l="2182" t="17365" r="7383" b="15170"/>
          <a:stretch>
            <a:fillRect/>
          </a:stretch>
        </p:blipFill>
        <p:spPr bwMode="auto">
          <a:xfrm>
            <a:off x="5076056" y="404665"/>
            <a:ext cx="3312368" cy="2592288"/>
          </a:xfrm>
          <a:prstGeom prst="rect">
            <a:avLst/>
          </a:prstGeom>
          <a:noFill/>
          <a:ln w="9525">
            <a:noFill/>
            <a:miter lim="800000"/>
            <a:headEnd/>
            <a:tailEnd/>
          </a:ln>
        </p:spPr>
      </p:pic>
      <p:pic>
        <p:nvPicPr>
          <p:cNvPr id="5" name="Рисунок 4" descr="D:\Документы 2017\Фото\фото спорт Для Саши\Літній оздор\20170811_105820.jpg"/>
          <p:cNvPicPr/>
          <p:nvPr/>
        </p:nvPicPr>
        <p:blipFill>
          <a:blip r:embed="rId3" cstate="print"/>
          <a:srcRect/>
          <a:stretch>
            <a:fillRect/>
          </a:stretch>
        </p:blipFill>
        <p:spPr bwMode="auto">
          <a:xfrm>
            <a:off x="357158" y="357166"/>
            <a:ext cx="3422754" cy="2639786"/>
          </a:xfrm>
          <a:prstGeom prst="rect">
            <a:avLst/>
          </a:prstGeom>
          <a:noFill/>
          <a:ln w="9525">
            <a:noFill/>
            <a:miter lim="800000"/>
            <a:headEnd/>
            <a:tailEnd/>
          </a:ln>
        </p:spPr>
      </p:pic>
      <p:pic>
        <p:nvPicPr>
          <p:cNvPr id="6" name="Рисунок 5" descr="D:\Документы 2017\Фото\аааааааааа\100CANON\IMG_5107.JPG"/>
          <p:cNvPicPr/>
          <p:nvPr/>
        </p:nvPicPr>
        <p:blipFill>
          <a:blip r:embed="rId4" cstate="print"/>
          <a:srcRect/>
          <a:stretch>
            <a:fillRect/>
          </a:stretch>
        </p:blipFill>
        <p:spPr bwMode="auto">
          <a:xfrm>
            <a:off x="642910" y="3284984"/>
            <a:ext cx="3641058" cy="2160240"/>
          </a:xfrm>
          <a:prstGeom prst="rect">
            <a:avLst/>
          </a:prstGeom>
          <a:noFill/>
          <a:ln w="9525">
            <a:noFill/>
            <a:miter lim="800000"/>
            <a:headEnd/>
            <a:tailEnd/>
          </a:ln>
        </p:spPr>
      </p:pic>
      <p:pic>
        <p:nvPicPr>
          <p:cNvPr id="7" name="Рисунок 6" descr="D:\Документы 2017\Фото\лето 2018 ДНЗ 345\прогулянка\троянди нам до вподоби.JPG"/>
          <p:cNvPicPr/>
          <p:nvPr/>
        </p:nvPicPr>
        <p:blipFill>
          <a:blip r:embed="rId5" cstate="print"/>
          <a:srcRect/>
          <a:stretch>
            <a:fillRect/>
          </a:stretch>
        </p:blipFill>
        <p:spPr bwMode="auto">
          <a:xfrm>
            <a:off x="4788024" y="3212976"/>
            <a:ext cx="3744416" cy="2232248"/>
          </a:xfrm>
          <a:prstGeom prst="rect">
            <a:avLst/>
          </a:prstGeom>
          <a:noFill/>
          <a:ln w="9525">
            <a:noFill/>
            <a:miter lim="800000"/>
            <a:headEnd/>
            <a:tailEnd/>
          </a:ln>
        </p:spPr>
      </p:pic>
      <p:pic>
        <p:nvPicPr>
          <p:cNvPr id="8" name="Picture 17" descr="automne_barre"/>
          <p:cNvPicPr>
            <a:picLocks noChangeAspect="1" noChangeArrowheads="1" noCrop="1"/>
          </p:cNvPicPr>
          <p:nvPr/>
        </p:nvPicPr>
        <p:blipFill>
          <a:blip r:embed="rId6" cstate="print"/>
          <a:srcRect/>
          <a:stretch>
            <a:fillRect/>
          </a:stretch>
        </p:blipFill>
        <p:spPr bwMode="auto">
          <a:xfrm rot="5400000">
            <a:off x="2637287" y="1835321"/>
            <a:ext cx="3782474" cy="921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3672408" cy="2160240"/>
          </a:xfrm>
        </p:spPr>
        <p:txBody>
          <a:bodyPr>
            <a:normAutofit fontScale="90000"/>
          </a:bodyPr>
          <a:lstStyle/>
          <a:p>
            <a:r>
              <a:rPr lang="uk-UA" sz="2200" dirty="0" smtClean="0">
                <a:solidFill>
                  <a:schemeClr val="accent6">
                    <a:lumMod val="50000"/>
                  </a:schemeClr>
                </a:solidFill>
              </a:rPr>
              <a:t/>
            </a:r>
            <a:br>
              <a:rPr lang="uk-UA" sz="2200" dirty="0" smtClean="0">
                <a:solidFill>
                  <a:schemeClr val="accent6">
                    <a:lumMod val="50000"/>
                  </a:schemeClr>
                </a:solidFill>
              </a:rPr>
            </a:br>
            <a:r>
              <a:rPr lang="uk-UA" sz="2200" dirty="0" smtClean="0">
                <a:solidFill>
                  <a:schemeClr val="accent6">
                    <a:lumMod val="50000"/>
                  </a:schemeClr>
                </a:solidFill>
              </a:rPr>
              <a:t/>
            </a:r>
            <a:br>
              <a:rPr lang="uk-UA" sz="2200" dirty="0" smtClean="0">
                <a:solidFill>
                  <a:schemeClr val="accent6">
                    <a:lumMod val="50000"/>
                  </a:schemeClr>
                </a:solidFill>
              </a:rPr>
            </a:br>
            <a:r>
              <a:rPr lang="uk-UA" sz="2200" dirty="0" smtClean="0">
                <a:solidFill>
                  <a:schemeClr val="accent6">
                    <a:lumMod val="50000"/>
                  </a:schemeClr>
                </a:solidFill>
              </a:rPr>
              <a:t/>
            </a:r>
            <a:br>
              <a:rPr lang="uk-UA" sz="2200" dirty="0" smtClean="0">
                <a:solidFill>
                  <a:schemeClr val="accent6">
                    <a:lumMod val="50000"/>
                  </a:schemeClr>
                </a:solidFill>
              </a:rPr>
            </a:br>
            <a:r>
              <a:rPr lang="uk-UA" sz="2200" dirty="0" smtClean="0">
                <a:solidFill>
                  <a:schemeClr val="accent6">
                    <a:lumMod val="50000"/>
                  </a:schemeClr>
                </a:solidFill>
              </a:rPr>
              <a:t/>
            </a:r>
            <a:br>
              <a:rPr lang="uk-UA" sz="2200" dirty="0" smtClean="0">
                <a:solidFill>
                  <a:schemeClr val="accent6">
                    <a:lumMod val="50000"/>
                  </a:schemeClr>
                </a:solidFill>
              </a:rPr>
            </a:br>
            <a:r>
              <a:rPr lang="uk-UA" sz="2200" dirty="0" smtClean="0">
                <a:solidFill>
                  <a:schemeClr val="accent6">
                    <a:lumMod val="50000"/>
                  </a:schemeClr>
                </a:solidFill>
              </a:rPr>
              <a:t>Розвиваюче середовище забезпечено атрибутами для розвиваючих, дидактичних, рухливих ігор та змагань.</a:t>
            </a:r>
            <a:r>
              <a:rPr lang="ru-RU" dirty="0" smtClean="0"/>
              <a:t/>
            </a:r>
            <a:br>
              <a:rPr lang="ru-RU" dirty="0" smtClean="0"/>
            </a:br>
            <a:endParaRPr lang="ru-RU" dirty="0"/>
          </a:p>
        </p:txBody>
      </p:sp>
      <p:pic>
        <p:nvPicPr>
          <p:cNvPr id="4" name="Содержимое 3" descr="D:\Документы 2017\Фото\аааааааааа\100CANON\IMG_5201.JPG"/>
          <p:cNvPicPr>
            <a:picLocks noGrp="1"/>
          </p:cNvPicPr>
          <p:nvPr>
            <p:ph idx="1"/>
          </p:nvPr>
        </p:nvPicPr>
        <p:blipFill>
          <a:blip r:embed="rId2" cstate="print"/>
          <a:srcRect/>
          <a:stretch>
            <a:fillRect/>
          </a:stretch>
        </p:blipFill>
        <p:spPr bwMode="auto">
          <a:xfrm>
            <a:off x="3923928" y="836712"/>
            <a:ext cx="4722888" cy="2639785"/>
          </a:xfrm>
          <a:prstGeom prst="rect">
            <a:avLst/>
          </a:prstGeom>
          <a:noFill/>
          <a:ln w="9525">
            <a:noFill/>
            <a:miter lim="800000"/>
            <a:headEnd/>
            <a:tailEnd/>
          </a:ln>
        </p:spPr>
      </p:pic>
      <p:pic>
        <p:nvPicPr>
          <p:cNvPr id="5" name="Рисунок 4" descr="D:\Документы 2017\Фото\аааааааааа\100CANON\IMG_5063.JPG"/>
          <p:cNvPicPr/>
          <p:nvPr/>
        </p:nvPicPr>
        <p:blipFill>
          <a:blip r:embed="rId3" cstate="print"/>
          <a:srcRect l="15725" t="4947" r="17500"/>
          <a:stretch>
            <a:fillRect/>
          </a:stretch>
        </p:blipFill>
        <p:spPr bwMode="auto">
          <a:xfrm rot="5400000">
            <a:off x="503547" y="2816932"/>
            <a:ext cx="3096345" cy="3024336"/>
          </a:xfrm>
          <a:prstGeom prst="rect">
            <a:avLst/>
          </a:prstGeom>
          <a:noFill/>
          <a:ln w="9525">
            <a:noFill/>
            <a:miter lim="800000"/>
            <a:headEnd/>
            <a:tailEnd/>
          </a:ln>
        </p:spPr>
      </p:pic>
      <p:pic>
        <p:nvPicPr>
          <p:cNvPr id="6" name="Рисунок 5" descr="D:\Документы 2017\Фото\фото спорт Для Саши\Літній оздор\IMG_5922.JPG"/>
          <p:cNvPicPr/>
          <p:nvPr/>
        </p:nvPicPr>
        <p:blipFill>
          <a:blip r:embed="rId4" cstate="print"/>
          <a:srcRect l="7590" t="5012" b="19481"/>
          <a:stretch>
            <a:fillRect/>
          </a:stretch>
        </p:blipFill>
        <p:spPr bwMode="auto">
          <a:xfrm>
            <a:off x="3923928" y="3573016"/>
            <a:ext cx="4677670" cy="2376264"/>
          </a:xfrm>
          <a:prstGeom prst="rect">
            <a:avLst/>
          </a:prstGeom>
          <a:noFill/>
          <a:ln w="9525">
            <a:noFill/>
            <a:miter lim="800000"/>
            <a:headEnd/>
            <a:tailEnd/>
          </a:ln>
        </p:spPr>
      </p:pic>
      <p:pic>
        <p:nvPicPr>
          <p:cNvPr id="8" name="Picture 17" descr="automne_barre"/>
          <p:cNvPicPr>
            <a:picLocks noChangeAspect="1" noChangeArrowheads="1" noCrop="1"/>
          </p:cNvPicPr>
          <p:nvPr/>
        </p:nvPicPr>
        <p:blipFill>
          <a:blip r:embed="rId5" cstate="print"/>
          <a:srcRect/>
          <a:stretch>
            <a:fillRect/>
          </a:stretch>
        </p:blipFill>
        <p:spPr bwMode="auto">
          <a:xfrm rot="10800000">
            <a:off x="611560" y="2204864"/>
            <a:ext cx="3218479" cy="6588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спект">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811</TotalTime>
  <Words>440</Words>
  <Application>Microsoft Office PowerPoint</Application>
  <PresentationFormat>Экран (4:3)</PresentationFormat>
  <Paragraphs>43</Paragraphs>
  <Slides>22</Slides>
  <Notes>6</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Аспект</vt:lpstr>
      <vt:lpstr>Слайд 1</vt:lpstr>
      <vt:lpstr>Слайд 2</vt:lpstr>
      <vt:lpstr>Слайд 3</vt:lpstr>
      <vt:lpstr>Нормативна база </vt:lpstr>
      <vt:lpstr>Відомості про заклад </vt:lpstr>
      <vt:lpstr>Відомості про заклад </vt:lpstr>
      <vt:lpstr>Предметно розвивальне середовище</vt:lpstr>
      <vt:lpstr>Кожна вікова група має окреме ділянки для прогулянки</vt:lpstr>
      <vt:lpstr>    Розвиваюче середовище забезпечено атрибутами для розвиваючих, дидактичних, рухливих ігор та змагань. </vt:lpstr>
      <vt:lpstr>Слайд 10</vt:lpstr>
      <vt:lpstr>Екскурсія на овочеву фабрику</vt:lpstr>
      <vt:lpstr>Розвиток творчих здібностей  дітей </vt:lpstr>
      <vt:lpstr>зміцнення та модернізації матеріально технічної бази</vt:lpstr>
      <vt:lpstr>Слайд 14</vt:lpstr>
      <vt:lpstr>Слайд 15</vt:lpstr>
      <vt:lpstr>Слайд 16</vt:lpstr>
      <vt:lpstr>Слайд 17</vt:lpstr>
      <vt:lpstr>Слайд 18</vt:lpstr>
      <vt:lpstr>Слайд 19</vt:lpstr>
      <vt:lpstr>Слайд 20</vt:lpstr>
      <vt:lpstr>Слайд 21</vt:lpstr>
      <vt:lpstr>Слайд 22</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Валентина</cp:lastModifiedBy>
  <cp:revision>60</cp:revision>
  <dcterms:created xsi:type="dcterms:W3CDTF">2015-08-31T09:15:02Z</dcterms:created>
  <dcterms:modified xsi:type="dcterms:W3CDTF">2020-08-27T12:23:43Z</dcterms:modified>
</cp:coreProperties>
</file>